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57" r:id="rId3"/>
    <p:sldId id="318" r:id="rId4"/>
    <p:sldId id="324" r:id="rId5"/>
    <p:sldId id="321" r:id="rId6"/>
    <p:sldId id="325" r:id="rId7"/>
    <p:sldId id="327" r:id="rId8"/>
    <p:sldId id="326" r:id="rId9"/>
    <p:sldId id="320" r:id="rId10"/>
    <p:sldId id="284" r:id="rId11"/>
    <p:sldId id="300" r:id="rId12"/>
  </p:sldIdLst>
  <p:sldSz cx="7772400" cy="10058400"/>
  <p:notesSz cx="7010400" cy="9296400"/>
  <p:embeddedFontLst>
    <p:embeddedFont>
      <p:font typeface="Aptos" panose="020B0004020202020204" pitchFamily="3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Gladiola" panose="020B0604020202020204" charset="0"/>
      <p:regular r:id="rId22"/>
    </p:embeddedFont>
    <p:embeddedFont>
      <p:font typeface="Homemade Apple" panose="020B0604020202020204" charset="0"/>
      <p:regular r:id="rId23"/>
    </p:embeddedFont>
    <p:embeddedFont>
      <p:font typeface="Klein Italics" panose="020B0604020202020204" charset="0"/>
      <p:regular r:id="rId24"/>
    </p:embeddedFont>
    <p:embeddedFont>
      <p:font typeface="Lucida Calligraphy" panose="03010101010101010101" pitchFamily="66" charset="0"/>
      <p:regular r:id="rId25"/>
    </p:embeddedFont>
    <p:embeddedFont>
      <p:font typeface="Rubik One" panose="020B0604020202020204" charset="-79"/>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CC"/>
    <a:srgbClr val="CAB072"/>
    <a:srgbClr val="C4A760"/>
    <a:srgbClr val="5572C3"/>
    <a:srgbClr val="4867BE"/>
    <a:srgbClr val="1C9AC2"/>
    <a:srgbClr val="21B2DF"/>
    <a:srgbClr val="CC0000"/>
    <a:srgbClr val="00A4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DF0B71-9DDC-4504-A73D-BB30C34F5147}" v="109" dt="2025-08-29T17:45:54.7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303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atriz Soto" userId="6319fcfa-c2c4-45fa-b3e4-847d73bbb408" providerId="ADAL" clId="{5DDF0B71-9DDC-4504-A73D-BB30C34F5147}"/>
    <pc:docChg chg="undo redo custSel addSld delSld modSld sldOrd">
      <pc:chgData name="Beatriz Soto" userId="6319fcfa-c2c4-45fa-b3e4-847d73bbb408" providerId="ADAL" clId="{5DDF0B71-9DDC-4504-A73D-BB30C34F5147}" dt="2025-09-02T21:13:01.392" v="2760" actId="6549"/>
      <pc:docMkLst>
        <pc:docMk/>
      </pc:docMkLst>
      <pc:sldChg chg="modSp add mod ord">
        <pc:chgData name="Beatriz Soto" userId="6319fcfa-c2c4-45fa-b3e4-847d73bbb408" providerId="ADAL" clId="{5DDF0B71-9DDC-4504-A73D-BB30C34F5147}" dt="2025-09-02T15:49:35.229" v="2692" actId="33524"/>
        <pc:sldMkLst>
          <pc:docMk/>
          <pc:sldMk cId="0" sldId="256"/>
        </pc:sldMkLst>
        <pc:spChg chg="mod">
          <ac:chgData name="Beatriz Soto" userId="6319fcfa-c2c4-45fa-b3e4-847d73bbb408" providerId="ADAL" clId="{5DDF0B71-9DDC-4504-A73D-BB30C34F5147}" dt="2025-08-29T16:31:32.076" v="1989" actId="404"/>
          <ac:spMkLst>
            <pc:docMk/>
            <pc:sldMk cId="0" sldId="256"/>
            <ac:spMk id="6" creationId="{00000000-0000-0000-0000-000000000000}"/>
          </ac:spMkLst>
        </pc:spChg>
        <pc:spChg chg="mod">
          <ac:chgData name="Beatriz Soto" userId="6319fcfa-c2c4-45fa-b3e4-847d73bbb408" providerId="ADAL" clId="{5DDF0B71-9DDC-4504-A73D-BB30C34F5147}" dt="2025-08-29T16:31:54.696" v="1994" actId="1076"/>
          <ac:spMkLst>
            <pc:docMk/>
            <pc:sldMk cId="0" sldId="256"/>
            <ac:spMk id="13" creationId="{00000000-0000-0000-0000-000000000000}"/>
          </ac:spMkLst>
        </pc:spChg>
        <pc:spChg chg="mod">
          <ac:chgData name="Beatriz Soto" userId="6319fcfa-c2c4-45fa-b3e4-847d73bbb408" providerId="ADAL" clId="{5DDF0B71-9DDC-4504-A73D-BB30C34F5147}" dt="2025-08-29T16:32:01.931" v="1995" actId="1076"/>
          <ac:spMkLst>
            <pc:docMk/>
            <pc:sldMk cId="0" sldId="256"/>
            <ac:spMk id="14" creationId="{00000000-0000-0000-0000-000000000000}"/>
          </ac:spMkLst>
        </pc:spChg>
        <pc:spChg chg="mod">
          <ac:chgData name="Beatriz Soto" userId="6319fcfa-c2c4-45fa-b3e4-847d73bbb408" providerId="ADAL" clId="{5DDF0B71-9DDC-4504-A73D-BB30C34F5147}" dt="2025-09-02T15:49:35.229" v="2692" actId="33524"/>
          <ac:spMkLst>
            <pc:docMk/>
            <pc:sldMk cId="0" sldId="256"/>
            <ac:spMk id="17" creationId="{CFDBC965-3BDC-D182-D2DA-908BC441CDB8}"/>
          </ac:spMkLst>
        </pc:spChg>
        <pc:spChg chg="mod">
          <ac:chgData name="Beatriz Soto" userId="6319fcfa-c2c4-45fa-b3e4-847d73bbb408" providerId="ADAL" clId="{5DDF0B71-9DDC-4504-A73D-BB30C34F5147}" dt="2025-08-29T16:26:12.671" v="1975" actId="14100"/>
          <ac:spMkLst>
            <pc:docMk/>
            <pc:sldMk cId="0" sldId="256"/>
            <ac:spMk id="19" creationId="{1D5FC69C-3C46-3E0B-548F-39F997807693}"/>
          </ac:spMkLst>
        </pc:spChg>
      </pc:sldChg>
      <pc:sldChg chg="addSp delSp modSp mod">
        <pc:chgData name="Beatriz Soto" userId="6319fcfa-c2c4-45fa-b3e4-847d73bbb408" providerId="ADAL" clId="{5DDF0B71-9DDC-4504-A73D-BB30C34F5147}" dt="2025-08-28T21:10:42.652" v="449" actId="20577"/>
        <pc:sldMkLst>
          <pc:docMk/>
          <pc:sldMk cId="0" sldId="257"/>
        </pc:sldMkLst>
        <pc:spChg chg="mod">
          <ac:chgData name="Beatriz Soto" userId="6319fcfa-c2c4-45fa-b3e4-847d73bbb408" providerId="ADAL" clId="{5DDF0B71-9DDC-4504-A73D-BB30C34F5147}" dt="2025-08-28T21:10:42.652" v="449" actId="20577"/>
          <ac:spMkLst>
            <pc:docMk/>
            <pc:sldMk cId="0" sldId="257"/>
            <ac:spMk id="12" creationId="{712A58EF-0831-B74B-BE0E-AEB4119BE9C9}"/>
          </ac:spMkLst>
        </pc:spChg>
        <pc:spChg chg="add del mod">
          <ac:chgData name="Beatriz Soto" userId="6319fcfa-c2c4-45fa-b3e4-847d73bbb408" providerId="ADAL" clId="{5DDF0B71-9DDC-4504-A73D-BB30C34F5147}" dt="2025-08-28T21:04:42.232" v="238"/>
          <ac:spMkLst>
            <pc:docMk/>
            <pc:sldMk cId="0" sldId="257"/>
            <ac:spMk id="14" creationId="{1256B61B-5896-71AE-F444-D0B847252A2A}"/>
          </ac:spMkLst>
        </pc:spChg>
        <pc:spChg chg="add mod">
          <ac:chgData name="Beatriz Soto" userId="6319fcfa-c2c4-45fa-b3e4-847d73bbb408" providerId="ADAL" clId="{5DDF0B71-9DDC-4504-A73D-BB30C34F5147}" dt="2025-08-28T21:08:56.150" v="388" actId="6549"/>
          <ac:spMkLst>
            <pc:docMk/>
            <pc:sldMk cId="0" sldId="257"/>
            <ac:spMk id="17" creationId="{DA212AB3-E6B9-33BE-D7E0-5190C03F8927}"/>
          </ac:spMkLst>
        </pc:spChg>
        <pc:spChg chg="add del">
          <ac:chgData name="Beatriz Soto" userId="6319fcfa-c2c4-45fa-b3e4-847d73bbb408" providerId="ADAL" clId="{5DDF0B71-9DDC-4504-A73D-BB30C34F5147}" dt="2025-08-28T21:09:33.951" v="390" actId="11529"/>
          <ac:spMkLst>
            <pc:docMk/>
            <pc:sldMk cId="0" sldId="257"/>
            <ac:spMk id="18" creationId="{22E9C261-3299-8821-9BE6-65D3B3A32543}"/>
          </ac:spMkLst>
        </pc:spChg>
        <pc:picChg chg="add del mod">
          <ac:chgData name="Beatriz Soto" userId="6319fcfa-c2c4-45fa-b3e4-847d73bbb408" providerId="ADAL" clId="{5DDF0B71-9DDC-4504-A73D-BB30C34F5147}" dt="2025-08-28T21:02:29.345" v="221" actId="478"/>
          <ac:picMkLst>
            <pc:docMk/>
            <pc:sldMk cId="0" sldId="257"/>
            <ac:picMk id="13" creationId="{1E3F8ECB-755F-25B4-362F-D370DCE6A036}"/>
          </ac:picMkLst>
        </pc:picChg>
        <pc:picChg chg="add del mod">
          <ac:chgData name="Beatriz Soto" userId="6319fcfa-c2c4-45fa-b3e4-847d73bbb408" providerId="ADAL" clId="{5DDF0B71-9DDC-4504-A73D-BB30C34F5147}" dt="2025-08-28T21:04:46.369" v="240" actId="478"/>
          <ac:picMkLst>
            <pc:docMk/>
            <pc:sldMk cId="0" sldId="257"/>
            <ac:picMk id="16" creationId="{89E66901-9202-A54E-1072-5D5B1F2A2944}"/>
          </ac:picMkLst>
        </pc:picChg>
      </pc:sldChg>
      <pc:sldChg chg="delSp modSp add del mod">
        <pc:chgData name="Beatriz Soto" userId="6319fcfa-c2c4-45fa-b3e4-847d73bbb408" providerId="ADAL" clId="{5DDF0B71-9DDC-4504-A73D-BB30C34F5147}" dt="2025-08-29T16:52:25.337" v="2080" actId="47"/>
        <pc:sldMkLst>
          <pc:docMk/>
          <pc:sldMk cId="0" sldId="258"/>
        </pc:sldMkLst>
        <pc:spChg chg="mod">
          <ac:chgData name="Beatriz Soto" userId="6319fcfa-c2c4-45fa-b3e4-847d73bbb408" providerId="ADAL" clId="{5DDF0B71-9DDC-4504-A73D-BB30C34F5147}" dt="2025-08-29T16:51:07.643" v="2078" actId="20577"/>
          <ac:spMkLst>
            <pc:docMk/>
            <pc:sldMk cId="0" sldId="258"/>
            <ac:spMk id="7" creationId="{1DABF20D-D276-CDEA-A14A-8E39AA9D87D7}"/>
          </ac:spMkLst>
        </pc:spChg>
        <pc:picChg chg="del">
          <ac:chgData name="Beatriz Soto" userId="6319fcfa-c2c4-45fa-b3e4-847d73bbb408" providerId="ADAL" clId="{5DDF0B71-9DDC-4504-A73D-BB30C34F5147}" dt="2025-08-29T16:51:49.365" v="2079" actId="478"/>
          <ac:picMkLst>
            <pc:docMk/>
            <pc:sldMk cId="0" sldId="258"/>
            <ac:picMk id="16" creationId="{50AED03C-C7A3-EA54-4067-91EF69FA4ED0}"/>
          </ac:picMkLst>
        </pc:picChg>
        <pc:picChg chg="del">
          <ac:chgData name="Beatriz Soto" userId="6319fcfa-c2c4-45fa-b3e4-847d73bbb408" providerId="ADAL" clId="{5DDF0B71-9DDC-4504-A73D-BB30C34F5147}" dt="2025-08-29T16:35:13.790" v="1999" actId="478"/>
          <ac:picMkLst>
            <pc:docMk/>
            <pc:sldMk cId="0" sldId="258"/>
            <ac:picMk id="20" creationId="{AA76F5D8-47C4-0DFB-CF39-8B82964FED41}"/>
          </ac:picMkLst>
        </pc:picChg>
      </pc:sldChg>
      <pc:sldChg chg="addSp delSp modSp add del mod">
        <pc:chgData name="Beatriz Soto" userId="6319fcfa-c2c4-45fa-b3e4-847d73bbb408" providerId="ADAL" clId="{5DDF0B71-9DDC-4504-A73D-BB30C34F5147}" dt="2025-08-29T17:30:01.185" v="2154" actId="47"/>
        <pc:sldMkLst>
          <pc:docMk/>
          <pc:sldMk cId="0" sldId="259"/>
        </pc:sldMkLst>
        <pc:spChg chg="del">
          <ac:chgData name="Beatriz Soto" userId="6319fcfa-c2c4-45fa-b3e4-847d73bbb408" providerId="ADAL" clId="{5DDF0B71-9DDC-4504-A73D-BB30C34F5147}" dt="2025-08-29T16:05:06.446" v="1960" actId="478"/>
          <ac:spMkLst>
            <pc:docMk/>
            <pc:sldMk cId="0" sldId="259"/>
            <ac:spMk id="2" creationId="{00000000-0000-0000-0000-000000000000}"/>
          </ac:spMkLst>
        </pc:spChg>
        <pc:spChg chg="add mod">
          <ac:chgData name="Beatriz Soto" userId="6319fcfa-c2c4-45fa-b3e4-847d73bbb408" providerId="ADAL" clId="{5DDF0B71-9DDC-4504-A73D-BB30C34F5147}" dt="2025-08-29T17:22:31.420" v="2153" actId="1076"/>
          <ac:spMkLst>
            <pc:docMk/>
            <pc:sldMk cId="0" sldId="259"/>
            <ac:spMk id="7" creationId="{3CD3ACF7-4A25-CD28-E1BF-908C440DE725}"/>
          </ac:spMkLst>
        </pc:spChg>
      </pc:sldChg>
      <pc:sldChg chg="addSp delSp modSp add del mod">
        <pc:chgData name="Beatriz Soto" userId="6319fcfa-c2c4-45fa-b3e4-847d73bbb408" providerId="ADAL" clId="{5DDF0B71-9DDC-4504-A73D-BB30C34F5147}" dt="2025-08-29T16:03:21.642" v="1959" actId="47"/>
        <pc:sldMkLst>
          <pc:docMk/>
          <pc:sldMk cId="0" sldId="261"/>
        </pc:sldMkLst>
        <pc:spChg chg="mod">
          <ac:chgData name="Beatriz Soto" userId="6319fcfa-c2c4-45fa-b3e4-847d73bbb408" providerId="ADAL" clId="{5DDF0B71-9DDC-4504-A73D-BB30C34F5147}" dt="2025-08-29T15:52:09.104" v="1903" actId="1076"/>
          <ac:spMkLst>
            <pc:docMk/>
            <pc:sldMk cId="0" sldId="261"/>
            <ac:spMk id="6" creationId="{2EBD7450-6CF8-0A6F-4D09-11339FEFB518}"/>
          </ac:spMkLst>
        </pc:spChg>
        <pc:spChg chg="mod">
          <ac:chgData name="Beatriz Soto" userId="6319fcfa-c2c4-45fa-b3e4-847d73bbb408" providerId="ADAL" clId="{5DDF0B71-9DDC-4504-A73D-BB30C34F5147}" dt="2025-08-29T15:51:36.972" v="1897" actId="14100"/>
          <ac:spMkLst>
            <pc:docMk/>
            <pc:sldMk cId="0" sldId="261"/>
            <ac:spMk id="7" creationId="{4DAC51FE-ADB6-6881-4AA4-BF3F11F44E16}"/>
          </ac:spMkLst>
        </pc:spChg>
        <pc:spChg chg="mod">
          <ac:chgData name="Beatriz Soto" userId="6319fcfa-c2c4-45fa-b3e4-847d73bbb408" providerId="ADAL" clId="{5DDF0B71-9DDC-4504-A73D-BB30C34F5147}" dt="2025-08-29T15:51:40.696" v="1898" actId="14100"/>
          <ac:spMkLst>
            <pc:docMk/>
            <pc:sldMk cId="0" sldId="261"/>
            <ac:spMk id="8" creationId="{055DD819-6C0D-D7D5-C69F-0CD37C79FE51}"/>
          </ac:spMkLst>
        </pc:spChg>
        <pc:spChg chg="del">
          <ac:chgData name="Beatriz Soto" userId="6319fcfa-c2c4-45fa-b3e4-847d73bbb408" providerId="ADAL" clId="{5DDF0B71-9DDC-4504-A73D-BB30C34F5147}" dt="2025-08-29T15:51:43.005" v="1899" actId="478"/>
          <ac:spMkLst>
            <pc:docMk/>
            <pc:sldMk cId="0" sldId="261"/>
            <ac:spMk id="9" creationId="{E6036915-E054-1C2A-3E94-BF52AE1E6D08}"/>
          </ac:spMkLst>
        </pc:spChg>
        <pc:picChg chg="add mod">
          <ac:chgData name="Beatriz Soto" userId="6319fcfa-c2c4-45fa-b3e4-847d73bbb408" providerId="ADAL" clId="{5DDF0B71-9DDC-4504-A73D-BB30C34F5147}" dt="2025-08-29T15:52:49.920" v="1905"/>
          <ac:picMkLst>
            <pc:docMk/>
            <pc:sldMk cId="0" sldId="261"/>
            <ac:picMk id="5" creationId="{08D67888-0C72-4CE8-7025-27D7851BDCEB}"/>
          </ac:picMkLst>
        </pc:picChg>
        <pc:picChg chg="add del mod">
          <ac:chgData name="Beatriz Soto" userId="6319fcfa-c2c4-45fa-b3e4-847d73bbb408" providerId="ADAL" clId="{5DDF0B71-9DDC-4504-A73D-BB30C34F5147}" dt="2025-08-29T15:55:02.319" v="1926" actId="478"/>
          <ac:picMkLst>
            <pc:docMk/>
            <pc:sldMk cId="0" sldId="261"/>
            <ac:picMk id="11" creationId="{F520EEDE-B4EA-AA26-C573-A9796FC929BA}"/>
          </ac:picMkLst>
        </pc:picChg>
        <pc:picChg chg="add mod">
          <ac:chgData name="Beatriz Soto" userId="6319fcfa-c2c4-45fa-b3e4-847d73bbb408" providerId="ADAL" clId="{5DDF0B71-9DDC-4504-A73D-BB30C34F5147}" dt="2025-08-29T15:56:59.570" v="1951" actId="1076"/>
          <ac:picMkLst>
            <pc:docMk/>
            <pc:sldMk cId="0" sldId="261"/>
            <ac:picMk id="13" creationId="{9EDE7B4A-F44F-BC8F-101B-313F9F3B420C}"/>
          </ac:picMkLst>
        </pc:picChg>
      </pc:sldChg>
      <pc:sldChg chg="modSp mod">
        <pc:chgData name="Beatriz Soto" userId="6319fcfa-c2c4-45fa-b3e4-847d73bbb408" providerId="ADAL" clId="{5DDF0B71-9DDC-4504-A73D-BB30C34F5147}" dt="2025-08-29T16:47:14.947" v="2050" actId="1076"/>
        <pc:sldMkLst>
          <pc:docMk/>
          <pc:sldMk cId="3734256146" sldId="284"/>
        </pc:sldMkLst>
        <pc:spChg chg="mod">
          <ac:chgData name="Beatriz Soto" userId="6319fcfa-c2c4-45fa-b3e4-847d73bbb408" providerId="ADAL" clId="{5DDF0B71-9DDC-4504-A73D-BB30C34F5147}" dt="2025-08-29T16:46:34.024" v="2047" actId="1076"/>
          <ac:spMkLst>
            <pc:docMk/>
            <pc:sldMk cId="3734256146" sldId="284"/>
            <ac:spMk id="5" creationId="{C185963F-0A14-97D0-5472-195C59714BF8}"/>
          </ac:spMkLst>
        </pc:spChg>
        <pc:spChg chg="mod">
          <ac:chgData name="Beatriz Soto" userId="6319fcfa-c2c4-45fa-b3e4-847d73bbb408" providerId="ADAL" clId="{5DDF0B71-9DDC-4504-A73D-BB30C34F5147}" dt="2025-08-29T16:47:14.947" v="2050" actId="1076"/>
          <ac:spMkLst>
            <pc:docMk/>
            <pc:sldMk cId="3734256146" sldId="284"/>
            <ac:spMk id="6" creationId="{215EAC90-F60B-7B29-AE67-C385921A5649}"/>
          </ac:spMkLst>
        </pc:spChg>
        <pc:spChg chg="mod">
          <ac:chgData name="Beatriz Soto" userId="6319fcfa-c2c4-45fa-b3e4-847d73bbb408" providerId="ADAL" clId="{5DDF0B71-9DDC-4504-A73D-BB30C34F5147}" dt="2025-08-29T16:47:10.865" v="2049" actId="1076"/>
          <ac:spMkLst>
            <pc:docMk/>
            <pc:sldMk cId="3734256146" sldId="284"/>
            <ac:spMk id="20" creationId="{01D2A8E7-FC14-86EF-D20A-C36F6913F942}"/>
          </ac:spMkLst>
        </pc:spChg>
        <pc:picChg chg="mod">
          <ac:chgData name="Beatriz Soto" userId="6319fcfa-c2c4-45fa-b3e4-847d73bbb408" providerId="ADAL" clId="{5DDF0B71-9DDC-4504-A73D-BB30C34F5147}" dt="2025-08-29T16:46:48.484" v="2048" actId="14100"/>
          <ac:picMkLst>
            <pc:docMk/>
            <pc:sldMk cId="3734256146" sldId="284"/>
            <ac:picMk id="15" creationId="{FFA5A314-3732-C953-DB48-A812629B57C7}"/>
          </ac:picMkLst>
        </pc:picChg>
      </pc:sldChg>
      <pc:sldChg chg="addSp delSp modSp mod">
        <pc:chgData name="Beatriz Soto" userId="6319fcfa-c2c4-45fa-b3e4-847d73bbb408" providerId="ADAL" clId="{5DDF0B71-9DDC-4504-A73D-BB30C34F5147}" dt="2025-08-28T22:57:15.956" v="705" actId="1076"/>
        <pc:sldMkLst>
          <pc:docMk/>
          <pc:sldMk cId="1209797395" sldId="300"/>
        </pc:sldMkLst>
        <pc:spChg chg="mod">
          <ac:chgData name="Beatriz Soto" userId="6319fcfa-c2c4-45fa-b3e4-847d73bbb408" providerId="ADAL" clId="{5DDF0B71-9DDC-4504-A73D-BB30C34F5147}" dt="2025-08-28T22:56:48.985" v="699" actId="6549"/>
          <ac:spMkLst>
            <pc:docMk/>
            <pc:sldMk cId="1209797395" sldId="300"/>
            <ac:spMk id="6" creationId="{215EAC90-F60B-7B29-AE67-C385921A5649}"/>
          </ac:spMkLst>
        </pc:spChg>
        <pc:picChg chg="del">
          <ac:chgData name="Beatriz Soto" userId="6319fcfa-c2c4-45fa-b3e4-847d73bbb408" providerId="ADAL" clId="{5DDF0B71-9DDC-4504-A73D-BB30C34F5147}" dt="2025-08-28T22:56:44.357" v="692" actId="478"/>
          <ac:picMkLst>
            <pc:docMk/>
            <pc:sldMk cId="1209797395" sldId="300"/>
            <ac:picMk id="7" creationId="{77D080EC-B6EF-9E4B-828D-A18E87815E50}"/>
          </ac:picMkLst>
        </pc:picChg>
        <pc:picChg chg="add del">
          <ac:chgData name="Beatriz Soto" userId="6319fcfa-c2c4-45fa-b3e4-847d73bbb408" providerId="ADAL" clId="{5DDF0B71-9DDC-4504-A73D-BB30C34F5147}" dt="2025-08-28T22:53:15.970" v="479" actId="478"/>
          <ac:picMkLst>
            <pc:docMk/>
            <pc:sldMk cId="1209797395" sldId="300"/>
            <ac:picMk id="8" creationId="{CC594945-93EC-4A9C-3A74-A4B44DADD735}"/>
          </ac:picMkLst>
        </pc:picChg>
        <pc:picChg chg="add mod">
          <ac:chgData name="Beatriz Soto" userId="6319fcfa-c2c4-45fa-b3e4-847d73bbb408" providerId="ADAL" clId="{5DDF0B71-9DDC-4504-A73D-BB30C34F5147}" dt="2025-08-28T22:57:15.956" v="705" actId="1076"/>
          <ac:picMkLst>
            <pc:docMk/>
            <pc:sldMk cId="1209797395" sldId="300"/>
            <ac:picMk id="10" creationId="{219AF222-52B5-D73E-9949-EC84521E43F2}"/>
          </ac:picMkLst>
        </pc:picChg>
      </pc:sldChg>
      <pc:sldChg chg="del">
        <pc:chgData name="Beatriz Soto" userId="6319fcfa-c2c4-45fa-b3e4-847d73bbb408" providerId="ADAL" clId="{5DDF0B71-9DDC-4504-A73D-BB30C34F5147}" dt="2025-08-28T23:09:00.917" v="800" actId="47"/>
        <pc:sldMkLst>
          <pc:docMk/>
          <pc:sldMk cId="729290238" sldId="305"/>
        </pc:sldMkLst>
      </pc:sldChg>
      <pc:sldChg chg="addSp delSp modSp del mod ord modClrScheme chgLayout">
        <pc:chgData name="Beatriz Soto" userId="6319fcfa-c2c4-45fa-b3e4-847d73bbb408" providerId="ADAL" clId="{5DDF0B71-9DDC-4504-A73D-BB30C34F5147}" dt="2025-08-29T15:43:56.616" v="1786" actId="47"/>
        <pc:sldMkLst>
          <pc:docMk/>
          <pc:sldMk cId="3263307139" sldId="308"/>
        </pc:sldMkLst>
        <pc:spChg chg="del">
          <ac:chgData name="Beatriz Soto" userId="6319fcfa-c2c4-45fa-b3e4-847d73bbb408" providerId="ADAL" clId="{5DDF0B71-9DDC-4504-A73D-BB30C34F5147}" dt="2025-08-28T22:59:27.106" v="711" actId="478"/>
          <ac:spMkLst>
            <pc:docMk/>
            <pc:sldMk cId="3263307139" sldId="308"/>
            <ac:spMk id="6" creationId="{2E3B9B6D-DDEF-00C1-B546-218EBB79DA40}"/>
          </ac:spMkLst>
        </pc:spChg>
        <pc:spChg chg="add del mod ord">
          <ac:chgData name="Beatriz Soto" userId="6319fcfa-c2c4-45fa-b3e4-847d73bbb408" providerId="ADAL" clId="{5DDF0B71-9DDC-4504-A73D-BB30C34F5147}" dt="2025-08-29T15:41:53.262" v="1777" actId="700"/>
          <ac:spMkLst>
            <pc:docMk/>
            <pc:sldMk cId="3263307139" sldId="308"/>
            <ac:spMk id="7" creationId="{7BDD1F0A-E103-325E-AB95-F9454CEE2489}"/>
          </ac:spMkLst>
        </pc:spChg>
        <pc:spChg chg="add del mod ord">
          <ac:chgData name="Beatriz Soto" userId="6319fcfa-c2c4-45fa-b3e4-847d73bbb408" providerId="ADAL" clId="{5DDF0B71-9DDC-4504-A73D-BB30C34F5147}" dt="2025-08-29T15:41:53.262" v="1777" actId="700"/>
          <ac:spMkLst>
            <pc:docMk/>
            <pc:sldMk cId="3263307139" sldId="308"/>
            <ac:spMk id="8" creationId="{18DC6182-E7F5-072B-EA2C-0C28DB9FB43D}"/>
          </ac:spMkLst>
        </pc:spChg>
        <pc:spChg chg="add del mod ord">
          <ac:chgData name="Beatriz Soto" userId="6319fcfa-c2c4-45fa-b3e4-847d73bbb408" providerId="ADAL" clId="{5DDF0B71-9DDC-4504-A73D-BB30C34F5147}" dt="2025-08-29T15:41:53.262" v="1777" actId="700"/>
          <ac:spMkLst>
            <pc:docMk/>
            <pc:sldMk cId="3263307139" sldId="308"/>
            <ac:spMk id="9" creationId="{F2AC870B-F0A0-DAAD-7E1F-C85F30FE74AB}"/>
          </ac:spMkLst>
        </pc:spChg>
        <pc:spChg chg="add del mod">
          <ac:chgData name="Beatriz Soto" userId="6319fcfa-c2c4-45fa-b3e4-847d73bbb408" providerId="ADAL" clId="{5DDF0B71-9DDC-4504-A73D-BB30C34F5147}" dt="2025-08-29T15:43:43.765" v="1785" actId="22"/>
          <ac:spMkLst>
            <pc:docMk/>
            <pc:sldMk cId="3263307139" sldId="308"/>
            <ac:spMk id="12" creationId="{9444FF74-21CF-B04F-8164-CBBAF58D5745}"/>
          </ac:spMkLst>
        </pc:spChg>
        <pc:picChg chg="del">
          <ac:chgData name="Beatriz Soto" userId="6319fcfa-c2c4-45fa-b3e4-847d73bbb408" providerId="ADAL" clId="{5DDF0B71-9DDC-4504-A73D-BB30C34F5147}" dt="2025-08-28T22:59:28.837" v="712" actId="478"/>
          <ac:picMkLst>
            <pc:docMk/>
            <pc:sldMk cId="3263307139" sldId="308"/>
            <ac:picMk id="11" creationId="{B8FE6AE7-A23C-B984-C31D-B4246384078B}"/>
          </ac:picMkLst>
        </pc:picChg>
        <pc:picChg chg="add del mod">
          <ac:chgData name="Beatriz Soto" userId="6319fcfa-c2c4-45fa-b3e4-847d73bbb408" providerId="ADAL" clId="{5DDF0B71-9DDC-4504-A73D-BB30C34F5147}" dt="2025-08-29T15:41:19.317" v="1769" actId="478"/>
          <ac:picMkLst>
            <pc:docMk/>
            <pc:sldMk cId="3263307139" sldId="308"/>
            <ac:picMk id="1026" creationId="{14016AAC-8785-40BB-D548-4B76AC414585}"/>
          </ac:picMkLst>
        </pc:picChg>
      </pc:sldChg>
      <pc:sldChg chg="add del">
        <pc:chgData name="Beatriz Soto" userId="6319fcfa-c2c4-45fa-b3e4-847d73bbb408" providerId="ADAL" clId="{5DDF0B71-9DDC-4504-A73D-BB30C34F5147}" dt="2025-08-28T22:55:59.306" v="575" actId="47"/>
        <pc:sldMkLst>
          <pc:docMk/>
          <pc:sldMk cId="1972587927" sldId="309"/>
        </pc:sldMkLst>
      </pc:sldChg>
      <pc:sldChg chg="add del">
        <pc:chgData name="Beatriz Soto" userId="6319fcfa-c2c4-45fa-b3e4-847d73bbb408" providerId="ADAL" clId="{5DDF0B71-9DDC-4504-A73D-BB30C34F5147}" dt="2025-08-28T23:43:34.103" v="1715" actId="47"/>
        <pc:sldMkLst>
          <pc:docMk/>
          <pc:sldMk cId="3216811016" sldId="310"/>
        </pc:sldMkLst>
      </pc:sldChg>
      <pc:sldChg chg="addSp delSp modSp mod">
        <pc:chgData name="Beatriz Soto" userId="6319fcfa-c2c4-45fa-b3e4-847d73bbb408" providerId="ADAL" clId="{5DDF0B71-9DDC-4504-A73D-BB30C34F5147}" dt="2025-09-02T21:13:01.392" v="2760" actId="6549"/>
        <pc:sldMkLst>
          <pc:docMk/>
          <pc:sldMk cId="448464300" sldId="318"/>
        </pc:sldMkLst>
        <pc:spChg chg="mod">
          <ac:chgData name="Beatriz Soto" userId="6319fcfa-c2c4-45fa-b3e4-847d73bbb408" providerId="ADAL" clId="{5DDF0B71-9DDC-4504-A73D-BB30C34F5147}" dt="2025-09-02T21:13:01.392" v="2760" actId="6549"/>
          <ac:spMkLst>
            <pc:docMk/>
            <pc:sldMk cId="448464300" sldId="318"/>
            <ac:spMk id="7" creationId="{1DABF20D-D276-CDEA-A14A-8E39AA9D87D7}"/>
          </ac:spMkLst>
        </pc:spChg>
        <pc:spChg chg="add mod">
          <ac:chgData name="Beatriz Soto" userId="6319fcfa-c2c4-45fa-b3e4-847d73bbb408" providerId="ADAL" clId="{5DDF0B71-9DDC-4504-A73D-BB30C34F5147}" dt="2025-08-29T17:34:56.927" v="2411" actId="1076"/>
          <ac:spMkLst>
            <pc:docMk/>
            <pc:sldMk cId="448464300" sldId="318"/>
            <ac:spMk id="15" creationId="{6A009E38-CC1C-5CCC-2DCB-FFE7D14307C2}"/>
          </ac:spMkLst>
        </pc:spChg>
        <pc:spChg chg="del">
          <ac:chgData name="Beatriz Soto" userId="6319fcfa-c2c4-45fa-b3e4-847d73bbb408" providerId="ADAL" clId="{5DDF0B71-9DDC-4504-A73D-BB30C34F5147}" dt="2025-08-28T23:22:51.312" v="969" actId="478"/>
          <ac:spMkLst>
            <pc:docMk/>
            <pc:sldMk cId="448464300" sldId="318"/>
            <ac:spMk id="22" creationId="{B8D36EBA-600D-893A-ECF5-C56908384D85}"/>
          </ac:spMkLst>
        </pc:spChg>
        <pc:spChg chg="del mod">
          <ac:chgData name="Beatriz Soto" userId="6319fcfa-c2c4-45fa-b3e4-847d73bbb408" providerId="ADAL" clId="{5DDF0B71-9DDC-4504-A73D-BB30C34F5147}" dt="2025-08-28T23:22:50.147" v="968" actId="478"/>
          <ac:spMkLst>
            <pc:docMk/>
            <pc:sldMk cId="448464300" sldId="318"/>
            <ac:spMk id="24" creationId="{F6CB4036-B860-24E4-FCCC-12FEAADE42A5}"/>
          </ac:spMkLst>
        </pc:spChg>
        <pc:spChg chg="del mod">
          <ac:chgData name="Beatriz Soto" userId="6319fcfa-c2c4-45fa-b3e4-847d73bbb408" providerId="ADAL" clId="{5DDF0B71-9DDC-4504-A73D-BB30C34F5147}" dt="2025-08-28T23:22:53.996" v="973" actId="478"/>
          <ac:spMkLst>
            <pc:docMk/>
            <pc:sldMk cId="448464300" sldId="318"/>
            <ac:spMk id="28" creationId="{DEE7ABEA-873B-A0E9-B792-A13F49DA4E53}"/>
          </ac:spMkLst>
        </pc:spChg>
        <pc:spChg chg="del mod">
          <ac:chgData name="Beatriz Soto" userId="6319fcfa-c2c4-45fa-b3e4-847d73bbb408" providerId="ADAL" clId="{5DDF0B71-9DDC-4504-A73D-BB30C34F5147}" dt="2025-08-28T23:22:56.328" v="976" actId="478"/>
          <ac:spMkLst>
            <pc:docMk/>
            <pc:sldMk cId="448464300" sldId="318"/>
            <ac:spMk id="30" creationId="{23C29B60-089D-D3DA-8A5A-425DA541AE19}"/>
          </ac:spMkLst>
        </pc:spChg>
        <pc:picChg chg="del">
          <ac:chgData name="Beatriz Soto" userId="6319fcfa-c2c4-45fa-b3e4-847d73bbb408" providerId="ADAL" clId="{5DDF0B71-9DDC-4504-A73D-BB30C34F5147}" dt="2025-08-28T23:22:58.623" v="979" actId="478"/>
          <ac:picMkLst>
            <pc:docMk/>
            <pc:sldMk cId="448464300" sldId="318"/>
            <ac:picMk id="10" creationId="{45EF640C-468E-6211-F589-5BA4927BF324}"/>
          </ac:picMkLst>
        </pc:picChg>
        <pc:picChg chg="add del mod">
          <ac:chgData name="Beatriz Soto" userId="6319fcfa-c2c4-45fa-b3e4-847d73bbb408" providerId="ADAL" clId="{5DDF0B71-9DDC-4504-A73D-BB30C34F5147}" dt="2025-08-29T15:53:04.266" v="1907" actId="478"/>
          <ac:picMkLst>
            <pc:docMk/>
            <pc:sldMk cId="448464300" sldId="318"/>
            <ac:picMk id="11" creationId="{5844273E-DDC3-03AF-A851-5B1DF6CC3CE4}"/>
          </ac:picMkLst>
        </pc:picChg>
        <pc:picChg chg="add del mod">
          <ac:chgData name="Beatriz Soto" userId="6319fcfa-c2c4-45fa-b3e4-847d73bbb408" providerId="ADAL" clId="{5DDF0B71-9DDC-4504-A73D-BB30C34F5147}" dt="2025-08-29T17:30:06.108" v="2155" actId="478"/>
          <ac:picMkLst>
            <pc:docMk/>
            <pc:sldMk cId="448464300" sldId="318"/>
            <ac:picMk id="13" creationId="{225F9550-98A8-AB32-7BA9-0640D77CFFE2}"/>
          </ac:picMkLst>
        </pc:picChg>
        <pc:picChg chg="add del">
          <ac:chgData name="Beatriz Soto" userId="6319fcfa-c2c4-45fa-b3e4-847d73bbb408" providerId="ADAL" clId="{5DDF0B71-9DDC-4504-A73D-BB30C34F5147}" dt="2025-08-28T23:25:02.436" v="998" actId="478"/>
          <ac:picMkLst>
            <pc:docMk/>
            <pc:sldMk cId="448464300" sldId="318"/>
            <ac:picMk id="14" creationId="{2A80DA8C-76D8-4046-4BB7-ABBB887FDCFB}"/>
          </ac:picMkLst>
        </pc:picChg>
        <pc:picChg chg="add mod">
          <ac:chgData name="Beatriz Soto" userId="6319fcfa-c2c4-45fa-b3e4-847d73bbb408" providerId="ADAL" clId="{5DDF0B71-9DDC-4504-A73D-BB30C34F5147}" dt="2025-08-29T17:36:36.414" v="2426" actId="1076"/>
          <ac:picMkLst>
            <pc:docMk/>
            <pc:sldMk cId="448464300" sldId="318"/>
            <ac:picMk id="17" creationId="{2677206B-5BB7-70D9-D508-AF8E25DE48EC}"/>
          </ac:picMkLst>
        </pc:picChg>
        <pc:picChg chg="add del mod">
          <ac:chgData name="Beatriz Soto" userId="6319fcfa-c2c4-45fa-b3e4-847d73bbb408" providerId="ADAL" clId="{5DDF0B71-9DDC-4504-A73D-BB30C34F5147}" dt="2025-08-29T17:45:24.410" v="2473" actId="478"/>
          <ac:picMkLst>
            <pc:docMk/>
            <pc:sldMk cId="448464300" sldId="318"/>
            <ac:picMk id="19" creationId="{E1DB9A0A-2198-ADA9-C85C-120E234238D5}"/>
          </ac:picMkLst>
        </pc:picChg>
        <pc:picChg chg="del">
          <ac:chgData name="Beatriz Soto" userId="6319fcfa-c2c4-45fa-b3e4-847d73bbb408" providerId="ADAL" clId="{5DDF0B71-9DDC-4504-A73D-BB30C34F5147}" dt="2025-08-28T23:22:00.897" v="915" actId="478"/>
          <ac:picMkLst>
            <pc:docMk/>
            <pc:sldMk cId="448464300" sldId="318"/>
            <ac:picMk id="20" creationId="{FE6A9581-B370-2313-C6B6-B7EB88CB526E}"/>
          </ac:picMkLst>
        </pc:picChg>
        <pc:picChg chg="del">
          <ac:chgData name="Beatriz Soto" userId="6319fcfa-c2c4-45fa-b3e4-847d73bbb408" providerId="ADAL" clId="{5DDF0B71-9DDC-4504-A73D-BB30C34F5147}" dt="2025-08-28T23:22:51.986" v="970" actId="478"/>
          <ac:picMkLst>
            <pc:docMk/>
            <pc:sldMk cId="448464300" sldId="318"/>
            <ac:picMk id="21" creationId="{EF59A8BB-DC2B-5293-49BB-C810DD9B098A}"/>
          </ac:picMkLst>
        </pc:picChg>
        <pc:picChg chg="del">
          <ac:chgData name="Beatriz Soto" userId="6319fcfa-c2c4-45fa-b3e4-847d73bbb408" providerId="ADAL" clId="{5DDF0B71-9DDC-4504-A73D-BB30C34F5147}" dt="2025-08-28T23:22:48.972" v="967" actId="478"/>
          <ac:picMkLst>
            <pc:docMk/>
            <pc:sldMk cId="448464300" sldId="318"/>
            <ac:picMk id="23" creationId="{68A3248F-FEE0-FAA8-D1AE-7AB481249552}"/>
          </ac:picMkLst>
        </pc:picChg>
        <pc:picChg chg="del">
          <ac:chgData name="Beatriz Soto" userId="6319fcfa-c2c4-45fa-b3e4-847d73bbb408" providerId="ADAL" clId="{5DDF0B71-9DDC-4504-A73D-BB30C34F5147}" dt="2025-08-28T23:22:47.777" v="965" actId="478"/>
          <ac:picMkLst>
            <pc:docMk/>
            <pc:sldMk cId="448464300" sldId="318"/>
            <ac:picMk id="25" creationId="{52308298-6053-AE9C-3668-9E0CB731565E}"/>
          </ac:picMkLst>
        </pc:picChg>
        <pc:picChg chg="del">
          <ac:chgData name="Beatriz Soto" userId="6319fcfa-c2c4-45fa-b3e4-847d73bbb408" providerId="ADAL" clId="{5DDF0B71-9DDC-4504-A73D-BB30C34F5147}" dt="2025-08-28T23:22:47.096" v="964" actId="478"/>
          <ac:picMkLst>
            <pc:docMk/>
            <pc:sldMk cId="448464300" sldId="318"/>
            <ac:picMk id="26" creationId="{73B2C8EF-DD13-A93B-2483-072B3A464703}"/>
          </ac:picMkLst>
        </pc:picChg>
        <pc:picChg chg="del">
          <ac:chgData name="Beatriz Soto" userId="6319fcfa-c2c4-45fa-b3e4-847d73bbb408" providerId="ADAL" clId="{5DDF0B71-9DDC-4504-A73D-BB30C34F5147}" dt="2025-08-28T23:22:52.833" v="971" actId="478"/>
          <ac:picMkLst>
            <pc:docMk/>
            <pc:sldMk cId="448464300" sldId="318"/>
            <ac:picMk id="27" creationId="{616CFA71-1579-35AF-4D45-30DB090065A1}"/>
          </ac:picMkLst>
        </pc:picChg>
        <pc:picChg chg="del">
          <ac:chgData name="Beatriz Soto" userId="6319fcfa-c2c4-45fa-b3e4-847d73bbb408" providerId="ADAL" clId="{5DDF0B71-9DDC-4504-A73D-BB30C34F5147}" dt="2025-08-28T23:22:54.784" v="974" actId="478"/>
          <ac:picMkLst>
            <pc:docMk/>
            <pc:sldMk cId="448464300" sldId="318"/>
            <ac:picMk id="29" creationId="{C35B59D0-69CA-A5AE-AC2A-9152F59A4763}"/>
          </ac:picMkLst>
        </pc:picChg>
        <pc:picChg chg="del">
          <ac:chgData name="Beatriz Soto" userId="6319fcfa-c2c4-45fa-b3e4-847d73bbb408" providerId="ADAL" clId="{5DDF0B71-9DDC-4504-A73D-BB30C34F5147}" dt="2025-08-28T23:22:57.796" v="978" actId="478"/>
          <ac:picMkLst>
            <pc:docMk/>
            <pc:sldMk cId="448464300" sldId="318"/>
            <ac:picMk id="31" creationId="{53D76C42-B6AC-D3BA-CA20-D64E8D82519B}"/>
          </ac:picMkLst>
        </pc:picChg>
        <pc:picChg chg="del">
          <ac:chgData name="Beatriz Soto" userId="6319fcfa-c2c4-45fa-b3e4-847d73bbb408" providerId="ADAL" clId="{5DDF0B71-9DDC-4504-A73D-BB30C34F5147}" dt="2025-08-28T23:22:57.056" v="977" actId="478"/>
          <ac:picMkLst>
            <pc:docMk/>
            <pc:sldMk cId="448464300" sldId="318"/>
            <ac:picMk id="32" creationId="{DA7C083A-9F34-745D-4351-AEC7D7A230C9}"/>
          </ac:picMkLst>
        </pc:picChg>
        <pc:picChg chg="add del mod">
          <ac:chgData name="Beatriz Soto" userId="6319fcfa-c2c4-45fa-b3e4-847d73bbb408" providerId="ADAL" clId="{5DDF0B71-9DDC-4504-A73D-BB30C34F5147}" dt="2025-08-29T17:45:24.410" v="2473" actId="478"/>
          <ac:picMkLst>
            <pc:docMk/>
            <pc:sldMk cId="448464300" sldId="318"/>
            <ac:picMk id="34" creationId="{1647761F-0CB2-F065-D645-0C18C55A0B70}"/>
          </ac:picMkLst>
        </pc:picChg>
        <pc:picChg chg="add del mod">
          <ac:chgData name="Beatriz Soto" userId="6319fcfa-c2c4-45fa-b3e4-847d73bbb408" providerId="ADAL" clId="{5DDF0B71-9DDC-4504-A73D-BB30C34F5147}" dt="2025-09-02T15:50:06.051" v="2693" actId="478"/>
          <ac:picMkLst>
            <pc:docMk/>
            <pc:sldMk cId="448464300" sldId="318"/>
            <ac:picMk id="36" creationId="{7CF459C3-EF4F-4073-4FAA-CA1B345AEEB8}"/>
          </ac:picMkLst>
        </pc:picChg>
        <pc:picChg chg="add mod">
          <ac:chgData name="Beatriz Soto" userId="6319fcfa-c2c4-45fa-b3e4-847d73bbb408" providerId="ADAL" clId="{5DDF0B71-9DDC-4504-A73D-BB30C34F5147}" dt="2025-09-02T21:11:06.487" v="2744" actId="1076"/>
          <ac:picMkLst>
            <pc:docMk/>
            <pc:sldMk cId="448464300" sldId="318"/>
            <ac:picMk id="38" creationId="{47F0F60E-1430-C85B-DA4C-7620E7E4A3CB}"/>
          </ac:picMkLst>
        </pc:picChg>
        <pc:cxnChg chg="add del">
          <ac:chgData name="Beatriz Soto" userId="6319fcfa-c2c4-45fa-b3e4-847d73bbb408" providerId="ADAL" clId="{5DDF0B71-9DDC-4504-A73D-BB30C34F5147}" dt="2025-08-28T23:25:02.060" v="997" actId="478"/>
          <ac:cxnSpMkLst>
            <pc:docMk/>
            <pc:sldMk cId="448464300" sldId="318"/>
            <ac:cxnSpMk id="8" creationId="{1BC62087-0DB7-5E5B-6017-8187F09AEA96}"/>
          </ac:cxnSpMkLst>
        </pc:cxnChg>
      </pc:sldChg>
      <pc:sldChg chg="delSp modSp del mod">
        <pc:chgData name="Beatriz Soto" userId="6319fcfa-c2c4-45fa-b3e4-847d73bbb408" providerId="ADAL" clId="{5DDF0B71-9DDC-4504-A73D-BB30C34F5147}" dt="2025-08-28T23:03:28.179" v="776" actId="47"/>
        <pc:sldMkLst>
          <pc:docMk/>
          <pc:sldMk cId="3269665028" sldId="319"/>
        </pc:sldMkLst>
        <pc:spChg chg="del">
          <ac:chgData name="Beatriz Soto" userId="6319fcfa-c2c4-45fa-b3e4-847d73bbb408" providerId="ADAL" clId="{5DDF0B71-9DDC-4504-A73D-BB30C34F5147}" dt="2025-08-28T22:50:29.652" v="458" actId="478"/>
          <ac:spMkLst>
            <pc:docMk/>
            <pc:sldMk cId="3269665028" sldId="319"/>
            <ac:spMk id="59" creationId="{FB82CA04-5A4F-7A7E-484C-9FF8A7203EEB}"/>
          </ac:spMkLst>
        </pc:spChg>
        <pc:spChg chg="del mod">
          <ac:chgData name="Beatriz Soto" userId="6319fcfa-c2c4-45fa-b3e4-847d73bbb408" providerId="ADAL" clId="{5DDF0B71-9DDC-4504-A73D-BB30C34F5147}" dt="2025-08-28T22:50:27.388" v="456" actId="478"/>
          <ac:spMkLst>
            <pc:docMk/>
            <pc:sldMk cId="3269665028" sldId="319"/>
            <ac:spMk id="60" creationId="{8A6B9598-696D-CAB1-1BF4-52438F21D345}"/>
          </ac:spMkLst>
        </pc:spChg>
        <pc:spChg chg="del">
          <ac:chgData name="Beatriz Soto" userId="6319fcfa-c2c4-45fa-b3e4-847d73bbb408" providerId="ADAL" clId="{5DDF0B71-9DDC-4504-A73D-BB30C34F5147}" dt="2025-08-28T22:50:25.322" v="454" actId="478"/>
          <ac:spMkLst>
            <pc:docMk/>
            <pc:sldMk cId="3269665028" sldId="319"/>
            <ac:spMk id="61" creationId="{9057F744-E002-EE63-E2E9-8CDDA8B6720C}"/>
          </ac:spMkLst>
        </pc:spChg>
        <pc:spChg chg="del">
          <ac:chgData name="Beatriz Soto" userId="6319fcfa-c2c4-45fa-b3e4-847d73bbb408" providerId="ADAL" clId="{5DDF0B71-9DDC-4504-A73D-BB30C34F5147}" dt="2025-08-28T22:50:34.541" v="462" actId="478"/>
          <ac:spMkLst>
            <pc:docMk/>
            <pc:sldMk cId="3269665028" sldId="319"/>
            <ac:spMk id="62" creationId="{E5F15F8D-3A34-C656-C201-52D67EFC92B6}"/>
          </ac:spMkLst>
        </pc:spChg>
        <pc:spChg chg="del">
          <ac:chgData name="Beatriz Soto" userId="6319fcfa-c2c4-45fa-b3e4-847d73bbb408" providerId="ADAL" clId="{5DDF0B71-9DDC-4504-A73D-BB30C34F5147}" dt="2025-08-28T22:50:34.541" v="462" actId="478"/>
          <ac:spMkLst>
            <pc:docMk/>
            <pc:sldMk cId="3269665028" sldId="319"/>
            <ac:spMk id="63" creationId="{CEF5FB82-5C1B-FA96-99B2-BE6D3B6B8208}"/>
          </ac:spMkLst>
        </pc:spChg>
        <pc:spChg chg="del">
          <ac:chgData name="Beatriz Soto" userId="6319fcfa-c2c4-45fa-b3e4-847d73bbb408" providerId="ADAL" clId="{5DDF0B71-9DDC-4504-A73D-BB30C34F5147}" dt="2025-08-28T22:50:34.541" v="462" actId="478"/>
          <ac:spMkLst>
            <pc:docMk/>
            <pc:sldMk cId="3269665028" sldId="319"/>
            <ac:spMk id="64" creationId="{92DCF1AF-5B8C-18FB-7BB7-5C36DA586232}"/>
          </ac:spMkLst>
        </pc:spChg>
        <pc:spChg chg="del mod">
          <ac:chgData name="Beatriz Soto" userId="6319fcfa-c2c4-45fa-b3e4-847d73bbb408" providerId="ADAL" clId="{5DDF0B71-9DDC-4504-A73D-BB30C34F5147}" dt="2025-08-28T22:50:32.175" v="461" actId="478"/>
          <ac:spMkLst>
            <pc:docMk/>
            <pc:sldMk cId="3269665028" sldId="319"/>
            <ac:spMk id="65" creationId="{F5E1AF11-EF73-3488-1904-F3908739E35F}"/>
          </ac:spMkLst>
        </pc:spChg>
        <pc:spChg chg="del">
          <ac:chgData name="Beatriz Soto" userId="6319fcfa-c2c4-45fa-b3e4-847d73bbb408" providerId="ADAL" clId="{5DDF0B71-9DDC-4504-A73D-BB30C34F5147}" dt="2025-08-28T22:50:28.504" v="457" actId="478"/>
          <ac:spMkLst>
            <pc:docMk/>
            <pc:sldMk cId="3269665028" sldId="319"/>
            <ac:spMk id="70" creationId="{58160987-DD34-8F6F-24E3-F649172D724F}"/>
          </ac:spMkLst>
        </pc:spChg>
        <pc:spChg chg="del">
          <ac:chgData name="Beatriz Soto" userId="6319fcfa-c2c4-45fa-b3e4-847d73bbb408" providerId="ADAL" clId="{5DDF0B71-9DDC-4504-A73D-BB30C34F5147}" dt="2025-08-28T22:50:24.220" v="453" actId="478"/>
          <ac:spMkLst>
            <pc:docMk/>
            <pc:sldMk cId="3269665028" sldId="319"/>
            <ac:spMk id="71" creationId="{62CBEBAD-1060-BEF4-534E-55ADEA80B15D}"/>
          </ac:spMkLst>
        </pc:spChg>
        <pc:spChg chg="del mod">
          <ac:chgData name="Beatriz Soto" userId="6319fcfa-c2c4-45fa-b3e4-847d73bbb408" providerId="ADAL" clId="{5DDF0B71-9DDC-4504-A73D-BB30C34F5147}" dt="2025-08-28T22:50:20.329" v="452" actId="478"/>
          <ac:spMkLst>
            <pc:docMk/>
            <pc:sldMk cId="3269665028" sldId="319"/>
            <ac:spMk id="72" creationId="{CFE92E9D-ED4C-E2D5-EDE2-C428F5171735}"/>
          </ac:spMkLst>
        </pc:spChg>
        <pc:spChg chg="del">
          <ac:chgData name="Beatriz Soto" userId="6319fcfa-c2c4-45fa-b3e4-847d73bbb408" providerId="ADAL" clId="{5DDF0B71-9DDC-4504-A73D-BB30C34F5147}" dt="2025-08-28T22:50:39.116" v="467" actId="478"/>
          <ac:spMkLst>
            <pc:docMk/>
            <pc:sldMk cId="3269665028" sldId="319"/>
            <ac:spMk id="73" creationId="{B6AB84B5-64E5-578F-6D98-74C625EF21CC}"/>
          </ac:spMkLst>
        </pc:spChg>
        <pc:spChg chg="del">
          <ac:chgData name="Beatriz Soto" userId="6319fcfa-c2c4-45fa-b3e4-847d73bbb408" providerId="ADAL" clId="{5DDF0B71-9DDC-4504-A73D-BB30C34F5147}" dt="2025-08-28T22:50:34.541" v="462" actId="478"/>
          <ac:spMkLst>
            <pc:docMk/>
            <pc:sldMk cId="3269665028" sldId="319"/>
            <ac:spMk id="74" creationId="{EAA4446C-3FC4-0C7B-67BD-2E0DDE84A823}"/>
          </ac:spMkLst>
        </pc:spChg>
        <pc:spChg chg="del mod">
          <ac:chgData name="Beatriz Soto" userId="6319fcfa-c2c4-45fa-b3e4-847d73bbb408" providerId="ADAL" clId="{5DDF0B71-9DDC-4504-A73D-BB30C34F5147}" dt="2025-08-28T22:50:40.820" v="469" actId="478"/>
          <ac:spMkLst>
            <pc:docMk/>
            <pc:sldMk cId="3269665028" sldId="319"/>
            <ac:spMk id="75" creationId="{3D1A4506-0A99-3F5E-72F2-6BFCF11B97F1}"/>
          </ac:spMkLst>
        </pc:spChg>
        <pc:spChg chg="del">
          <ac:chgData name="Beatriz Soto" userId="6319fcfa-c2c4-45fa-b3e4-847d73bbb408" providerId="ADAL" clId="{5DDF0B71-9DDC-4504-A73D-BB30C34F5147}" dt="2025-08-28T22:50:36.579" v="464" actId="478"/>
          <ac:spMkLst>
            <pc:docMk/>
            <pc:sldMk cId="3269665028" sldId="319"/>
            <ac:spMk id="79" creationId="{B5B976FB-BB49-A116-3E1A-294BD7C23C8A}"/>
          </ac:spMkLst>
        </pc:spChg>
        <pc:spChg chg="del mod">
          <ac:chgData name="Beatriz Soto" userId="6319fcfa-c2c4-45fa-b3e4-847d73bbb408" providerId="ADAL" clId="{5DDF0B71-9DDC-4504-A73D-BB30C34F5147}" dt="2025-08-28T22:50:38.314" v="466" actId="478"/>
          <ac:spMkLst>
            <pc:docMk/>
            <pc:sldMk cId="3269665028" sldId="319"/>
            <ac:spMk id="80" creationId="{47FD27F9-47D3-D5C5-F4BE-DB0ABB146EAF}"/>
          </ac:spMkLst>
        </pc:spChg>
        <pc:spChg chg="del">
          <ac:chgData name="Beatriz Soto" userId="6319fcfa-c2c4-45fa-b3e4-847d73bbb408" providerId="ADAL" clId="{5DDF0B71-9DDC-4504-A73D-BB30C34F5147}" dt="2025-08-28T22:50:34.541" v="462" actId="478"/>
          <ac:spMkLst>
            <pc:docMk/>
            <pc:sldMk cId="3269665028" sldId="319"/>
            <ac:spMk id="81" creationId="{DF9A72C3-5F24-D8AC-CFDD-C9FF39F3D557}"/>
          </ac:spMkLst>
        </pc:spChg>
        <pc:spChg chg="del">
          <ac:chgData name="Beatriz Soto" userId="6319fcfa-c2c4-45fa-b3e4-847d73bbb408" providerId="ADAL" clId="{5DDF0B71-9DDC-4504-A73D-BB30C34F5147}" dt="2025-08-28T22:50:34.541" v="462" actId="478"/>
          <ac:spMkLst>
            <pc:docMk/>
            <pc:sldMk cId="3269665028" sldId="319"/>
            <ac:spMk id="82" creationId="{46BD874F-E62F-41CC-4CAC-44AF5BA2BFD7}"/>
          </ac:spMkLst>
        </pc:spChg>
        <pc:grpChg chg="del">
          <ac:chgData name="Beatriz Soto" userId="6319fcfa-c2c4-45fa-b3e4-847d73bbb408" providerId="ADAL" clId="{5DDF0B71-9DDC-4504-A73D-BB30C34F5147}" dt="2025-08-28T22:50:30.268" v="459" actId="478"/>
          <ac:grpSpMkLst>
            <pc:docMk/>
            <pc:sldMk cId="3269665028" sldId="319"/>
            <ac:grpSpMk id="57" creationId="{A26D53E7-E70D-89BA-D85C-BE6605E06639}"/>
          </ac:grpSpMkLst>
        </pc:grpChg>
        <pc:grpChg chg="del">
          <ac:chgData name="Beatriz Soto" userId="6319fcfa-c2c4-45fa-b3e4-847d73bbb408" providerId="ADAL" clId="{5DDF0B71-9DDC-4504-A73D-BB30C34F5147}" dt="2025-08-28T22:50:18.110" v="450" actId="478"/>
          <ac:grpSpMkLst>
            <pc:docMk/>
            <pc:sldMk cId="3269665028" sldId="319"/>
            <ac:grpSpMk id="76" creationId="{33FA4891-456C-A5B0-A9D2-65A7EF12CAEC}"/>
          </ac:grpSpMkLst>
        </pc:grpChg>
      </pc:sldChg>
      <pc:sldChg chg="addSp modSp mod">
        <pc:chgData name="Beatriz Soto" userId="6319fcfa-c2c4-45fa-b3e4-847d73bbb408" providerId="ADAL" clId="{5DDF0B71-9DDC-4504-A73D-BB30C34F5147}" dt="2025-08-28T23:08:42.966" v="799" actId="207"/>
        <pc:sldMkLst>
          <pc:docMk/>
          <pc:sldMk cId="1304422291" sldId="320"/>
        </pc:sldMkLst>
        <pc:spChg chg="mod">
          <ac:chgData name="Beatriz Soto" userId="6319fcfa-c2c4-45fa-b3e4-847d73bbb408" providerId="ADAL" clId="{5DDF0B71-9DDC-4504-A73D-BB30C34F5147}" dt="2025-08-28T23:08:42.966" v="799" actId="207"/>
          <ac:spMkLst>
            <pc:docMk/>
            <pc:sldMk cId="1304422291" sldId="320"/>
            <ac:spMk id="6" creationId="{2E3B9B6D-DDEF-00C1-B546-218EBB79DA40}"/>
          </ac:spMkLst>
        </pc:spChg>
        <pc:picChg chg="add mod">
          <ac:chgData name="Beatriz Soto" userId="6319fcfa-c2c4-45fa-b3e4-847d73bbb408" providerId="ADAL" clId="{5DDF0B71-9DDC-4504-A73D-BB30C34F5147}" dt="2025-08-28T23:07:16.298" v="796" actId="1076"/>
          <ac:picMkLst>
            <pc:docMk/>
            <pc:sldMk cId="1304422291" sldId="320"/>
            <ac:picMk id="8" creationId="{9067FCF2-2993-A390-85D9-91B1B266E761}"/>
          </ac:picMkLst>
        </pc:picChg>
      </pc:sldChg>
      <pc:sldChg chg="addSp delSp modSp mod ord">
        <pc:chgData name="Beatriz Soto" userId="6319fcfa-c2c4-45fa-b3e4-847d73bbb408" providerId="ADAL" clId="{5DDF0B71-9DDC-4504-A73D-BB30C34F5147}" dt="2025-08-29T17:38:40.372" v="2428"/>
        <pc:sldMkLst>
          <pc:docMk/>
          <pc:sldMk cId="2036830341" sldId="321"/>
        </pc:sldMkLst>
        <pc:picChg chg="del">
          <ac:chgData name="Beatriz Soto" userId="6319fcfa-c2c4-45fa-b3e4-847d73bbb408" providerId="ADAL" clId="{5DDF0B71-9DDC-4504-A73D-BB30C34F5147}" dt="2025-08-28T23:11:54.963" v="894" actId="478"/>
          <ac:picMkLst>
            <pc:docMk/>
            <pc:sldMk cId="2036830341" sldId="321"/>
            <ac:picMk id="8" creationId="{547A5390-845B-6106-B6E4-45CF5DE8C820}"/>
          </ac:picMkLst>
        </pc:picChg>
        <pc:picChg chg="add mod">
          <ac:chgData name="Beatriz Soto" userId="6319fcfa-c2c4-45fa-b3e4-847d73bbb408" providerId="ADAL" clId="{5DDF0B71-9DDC-4504-A73D-BB30C34F5147}" dt="2025-08-28T23:15:07.182" v="910" actId="688"/>
          <ac:picMkLst>
            <pc:docMk/>
            <pc:sldMk cId="2036830341" sldId="321"/>
            <ac:picMk id="9" creationId="{5970DAD3-E2DC-748A-9B10-EF9C5B76E2FB}"/>
          </ac:picMkLst>
        </pc:picChg>
      </pc:sldChg>
      <pc:sldChg chg="delSp modSp del mod">
        <pc:chgData name="Beatriz Soto" userId="6319fcfa-c2c4-45fa-b3e4-847d73bbb408" providerId="ADAL" clId="{5DDF0B71-9DDC-4504-A73D-BB30C34F5147}" dt="2025-08-29T16:25:50.993" v="1962" actId="47"/>
        <pc:sldMkLst>
          <pc:docMk/>
          <pc:sldMk cId="0" sldId="322"/>
        </pc:sldMkLst>
        <pc:spChg chg="del mod">
          <ac:chgData name="Beatriz Soto" userId="6319fcfa-c2c4-45fa-b3e4-847d73bbb408" providerId="ADAL" clId="{5DDF0B71-9DDC-4504-A73D-BB30C34F5147}" dt="2025-08-28T18:29:43.108" v="14"/>
          <ac:spMkLst>
            <pc:docMk/>
            <pc:sldMk cId="0" sldId="322"/>
            <ac:spMk id="17" creationId="{CFDBC965-3BDC-D182-D2DA-908BC441CDB8}"/>
          </ac:spMkLst>
        </pc:spChg>
        <pc:spChg chg="mod">
          <ac:chgData name="Beatriz Soto" userId="6319fcfa-c2c4-45fa-b3e4-847d73bbb408" providerId="ADAL" clId="{5DDF0B71-9DDC-4504-A73D-BB30C34F5147}" dt="2025-08-28T18:23:52.889" v="9" actId="14100"/>
          <ac:spMkLst>
            <pc:docMk/>
            <pc:sldMk cId="0" sldId="322"/>
            <ac:spMk id="19" creationId="{1D5FC69C-3C46-3E0B-548F-39F997807693}"/>
          </ac:spMkLst>
        </pc:spChg>
        <pc:picChg chg="del">
          <ac:chgData name="Beatriz Soto" userId="6319fcfa-c2c4-45fa-b3e4-847d73bbb408" providerId="ADAL" clId="{5DDF0B71-9DDC-4504-A73D-BB30C34F5147}" dt="2025-08-28T18:29:43.093" v="12" actId="478"/>
          <ac:picMkLst>
            <pc:docMk/>
            <pc:sldMk cId="0" sldId="322"/>
            <ac:picMk id="48" creationId="{5AFF735F-8109-5D18-8048-2E8C291A68C6}"/>
          </ac:picMkLst>
        </pc:picChg>
      </pc:sldChg>
      <pc:sldChg chg="del">
        <pc:chgData name="Beatriz Soto" userId="6319fcfa-c2c4-45fa-b3e4-847d73bbb408" providerId="ADAL" clId="{5DDF0B71-9DDC-4504-A73D-BB30C34F5147}" dt="2025-08-28T23:21:32.772" v="913" actId="47"/>
        <pc:sldMkLst>
          <pc:docMk/>
          <pc:sldMk cId="599353889" sldId="323"/>
        </pc:sldMkLst>
      </pc:sldChg>
      <pc:sldChg chg="addSp delSp modSp mod ord">
        <pc:chgData name="Beatriz Soto" userId="6319fcfa-c2c4-45fa-b3e4-847d73bbb408" providerId="ADAL" clId="{5DDF0B71-9DDC-4504-A73D-BB30C34F5147}" dt="2025-08-28T23:55:14.960" v="1767" actId="1076"/>
        <pc:sldMkLst>
          <pc:docMk/>
          <pc:sldMk cId="2535293719" sldId="324"/>
        </pc:sldMkLst>
        <pc:spChg chg="mod">
          <ac:chgData name="Beatriz Soto" userId="6319fcfa-c2c4-45fa-b3e4-847d73bbb408" providerId="ADAL" clId="{5DDF0B71-9DDC-4504-A73D-BB30C34F5147}" dt="2025-08-28T23:54:45.712" v="1754" actId="20577"/>
          <ac:spMkLst>
            <pc:docMk/>
            <pc:sldMk cId="2535293719" sldId="324"/>
            <ac:spMk id="6" creationId="{2E3B9B6D-DDEF-00C1-B546-218EBB79DA40}"/>
          </ac:spMkLst>
        </pc:spChg>
        <pc:picChg chg="add mod">
          <ac:chgData name="Beatriz Soto" userId="6319fcfa-c2c4-45fa-b3e4-847d73bbb408" providerId="ADAL" clId="{5DDF0B71-9DDC-4504-A73D-BB30C34F5147}" dt="2025-08-28T23:55:14.960" v="1767" actId="1076"/>
          <ac:picMkLst>
            <pc:docMk/>
            <pc:sldMk cId="2535293719" sldId="324"/>
            <ac:picMk id="8" creationId="{85C4E275-2713-8FB8-4284-DA7A9BDD6B8A}"/>
          </ac:picMkLst>
        </pc:picChg>
        <pc:picChg chg="del">
          <ac:chgData name="Beatriz Soto" userId="6319fcfa-c2c4-45fa-b3e4-847d73bbb408" providerId="ADAL" clId="{5DDF0B71-9DDC-4504-A73D-BB30C34F5147}" dt="2025-08-28T23:08:21.795" v="798" actId="478"/>
          <ac:picMkLst>
            <pc:docMk/>
            <pc:sldMk cId="2535293719" sldId="324"/>
            <ac:picMk id="16" creationId="{D645C4CC-7A20-0506-8B07-90AE53892632}"/>
          </ac:picMkLst>
        </pc:picChg>
        <pc:picChg chg="del">
          <ac:chgData name="Beatriz Soto" userId="6319fcfa-c2c4-45fa-b3e4-847d73bbb408" providerId="ADAL" clId="{5DDF0B71-9DDC-4504-A73D-BB30C34F5147}" dt="2025-08-28T23:08:20.905" v="797" actId="478"/>
          <ac:picMkLst>
            <pc:docMk/>
            <pc:sldMk cId="2535293719" sldId="324"/>
            <ac:picMk id="18" creationId="{AE2D4F7A-CBA1-0390-3316-87A7DAC6635B}"/>
          </ac:picMkLst>
        </pc:picChg>
      </pc:sldChg>
      <pc:sldChg chg="add ord">
        <pc:chgData name="Beatriz Soto" userId="6319fcfa-c2c4-45fa-b3e4-847d73bbb408" providerId="ADAL" clId="{5DDF0B71-9DDC-4504-A73D-BB30C34F5147}" dt="2025-08-29T17:52:34.635" v="2675"/>
        <pc:sldMkLst>
          <pc:docMk/>
          <pc:sldMk cId="50833431" sldId="325"/>
        </pc:sldMkLst>
      </pc:sldChg>
      <pc:sldChg chg="del">
        <pc:chgData name="Beatriz Soto" userId="6319fcfa-c2c4-45fa-b3e4-847d73bbb408" providerId="ADAL" clId="{5DDF0B71-9DDC-4504-A73D-BB30C34F5147}" dt="2025-08-28T22:51:00.696" v="470" actId="47"/>
        <pc:sldMkLst>
          <pc:docMk/>
          <pc:sldMk cId="2376295980" sldId="325"/>
        </pc:sldMkLst>
      </pc:sldChg>
      <pc:sldChg chg="addSp delSp modSp add del mod">
        <pc:chgData name="Beatriz Soto" userId="6319fcfa-c2c4-45fa-b3e4-847d73bbb408" providerId="ADAL" clId="{5DDF0B71-9DDC-4504-A73D-BB30C34F5147}" dt="2025-08-29T15:46:39.979" v="1849" actId="47"/>
        <pc:sldMkLst>
          <pc:docMk/>
          <pc:sldMk cId="331741379" sldId="326"/>
        </pc:sldMkLst>
        <pc:spChg chg="mod">
          <ac:chgData name="Beatriz Soto" userId="6319fcfa-c2c4-45fa-b3e4-847d73bbb408" providerId="ADAL" clId="{5DDF0B71-9DDC-4504-A73D-BB30C34F5147}" dt="2025-08-29T15:46:12.027" v="1848" actId="20577"/>
          <ac:spMkLst>
            <pc:docMk/>
            <pc:sldMk cId="331741379" sldId="326"/>
            <ac:spMk id="6" creationId="{2E3B9B6D-DDEF-00C1-B546-218EBB79DA40}"/>
          </ac:spMkLst>
        </pc:spChg>
        <pc:picChg chg="add mod">
          <ac:chgData name="Beatriz Soto" userId="6319fcfa-c2c4-45fa-b3e4-847d73bbb408" providerId="ADAL" clId="{5DDF0B71-9DDC-4504-A73D-BB30C34F5147}" dt="2025-08-29T15:44:58.630" v="1818" actId="1076"/>
          <ac:picMkLst>
            <pc:docMk/>
            <pc:sldMk cId="331741379" sldId="326"/>
            <ac:picMk id="7" creationId="{84614476-E529-2FFE-5F76-16A05A395E92}"/>
          </ac:picMkLst>
        </pc:picChg>
        <pc:picChg chg="del">
          <ac:chgData name="Beatriz Soto" userId="6319fcfa-c2c4-45fa-b3e4-847d73bbb408" providerId="ADAL" clId="{5DDF0B71-9DDC-4504-A73D-BB30C34F5147}" dt="2025-08-29T15:44:50.194" v="1817" actId="478"/>
          <ac:picMkLst>
            <pc:docMk/>
            <pc:sldMk cId="331741379" sldId="326"/>
            <ac:picMk id="8" creationId="{9067FCF2-2993-A390-85D9-91B1B266E761}"/>
          </ac:picMkLst>
        </pc:picChg>
      </pc:sldChg>
      <pc:sldChg chg="del">
        <pc:chgData name="Beatriz Soto" userId="6319fcfa-c2c4-45fa-b3e4-847d73bbb408" providerId="ADAL" clId="{5DDF0B71-9DDC-4504-A73D-BB30C34F5147}" dt="2025-08-28T23:21:34.956" v="914" actId="47"/>
        <pc:sldMkLst>
          <pc:docMk/>
          <pc:sldMk cId="1676864019" sldId="326"/>
        </pc:sldMkLst>
      </pc:sldChg>
      <pc:sldChg chg="modSp add mod ord">
        <pc:chgData name="Beatriz Soto" userId="6319fcfa-c2c4-45fa-b3e4-847d73bbb408" providerId="ADAL" clId="{5DDF0B71-9DDC-4504-A73D-BB30C34F5147}" dt="2025-08-29T17:39:41.535" v="2430"/>
        <pc:sldMkLst>
          <pc:docMk/>
          <pc:sldMk cId="4251456312" sldId="326"/>
        </pc:sldMkLst>
        <pc:spChg chg="mod">
          <ac:chgData name="Beatriz Soto" userId="6319fcfa-c2c4-45fa-b3e4-847d73bbb408" providerId="ADAL" clId="{5DDF0B71-9DDC-4504-A73D-BB30C34F5147}" dt="2025-08-29T16:01:05.016" v="1957" actId="1076"/>
          <ac:spMkLst>
            <pc:docMk/>
            <pc:sldMk cId="4251456312" sldId="326"/>
            <ac:spMk id="6" creationId="{2EBD7450-6CF8-0A6F-4D09-11339FEFB518}"/>
          </ac:spMkLst>
        </pc:spChg>
        <pc:spChg chg="mod">
          <ac:chgData name="Beatriz Soto" userId="6319fcfa-c2c4-45fa-b3e4-847d73bbb408" providerId="ADAL" clId="{5DDF0B71-9DDC-4504-A73D-BB30C34F5147}" dt="2025-08-29T16:01:05.016" v="1957" actId="1076"/>
          <ac:spMkLst>
            <pc:docMk/>
            <pc:sldMk cId="4251456312" sldId="326"/>
            <ac:spMk id="7" creationId="{4DAC51FE-ADB6-6881-4AA4-BF3F11F44E16}"/>
          </ac:spMkLst>
        </pc:spChg>
        <pc:spChg chg="mod">
          <ac:chgData name="Beatriz Soto" userId="6319fcfa-c2c4-45fa-b3e4-847d73bbb408" providerId="ADAL" clId="{5DDF0B71-9DDC-4504-A73D-BB30C34F5147}" dt="2025-08-29T16:01:05.016" v="1957" actId="1076"/>
          <ac:spMkLst>
            <pc:docMk/>
            <pc:sldMk cId="4251456312" sldId="326"/>
            <ac:spMk id="8" creationId="{055DD819-6C0D-D7D5-C69F-0CD37C79FE51}"/>
          </ac:spMkLst>
        </pc:spChg>
        <pc:picChg chg="mod">
          <ac:chgData name="Beatriz Soto" userId="6319fcfa-c2c4-45fa-b3e4-847d73bbb408" providerId="ADAL" clId="{5DDF0B71-9DDC-4504-A73D-BB30C34F5147}" dt="2025-08-29T16:01:05.016" v="1957" actId="1076"/>
          <ac:picMkLst>
            <pc:docMk/>
            <pc:sldMk cId="4251456312" sldId="326"/>
            <ac:picMk id="5" creationId="{08D67888-0C72-4CE8-7025-27D7851BDCEB}"/>
          </ac:picMkLst>
        </pc:picChg>
        <pc:picChg chg="mod">
          <ac:chgData name="Beatriz Soto" userId="6319fcfa-c2c4-45fa-b3e4-847d73bbb408" providerId="ADAL" clId="{5DDF0B71-9DDC-4504-A73D-BB30C34F5147}" dt="2025-08-29T16:01:11.828" v="1958" actId="1076"/>
          <ac:picMkLst>
            <pc:docMk/>
            <pc:sldMk cId="4251456312" sldId="326"/>
            <ac:picMk id="13" creationId="{9EDE7B4A-F44F-BC8F-101B-313F9F3B420C}"/>
          </ac:picMkLst>
        </pc:picChg>
      </pc:sldChg>
      <pc:sldChg chg="add del">
        <pc:chgData name="Beatriz Soto" userId="6319fcfa-c2c4-45fa-b3e4-847d73bbb408" providerId="ADAL" clId="{5DDF0B71-9DDC-4504-A73D-BB30C34F5147}" dt="2025-08-28T23:21:26.400" v="911" actId="47"/>
        <pc:sldMkLst>
          <pc:docMk/>
          <pc:sldMk cId="471194546" sldId="327"/>
        </pc:sldMkLst>
      </pc:sldChg>
      <pc:sldChg chg="addSp delSp modSp add mod">
        <pc:chgData name="Beatriz Soto" userId="6319fcfa-c2c4-45fa-b3e4-847d73bbb408" providerId="ADAL" clId="{5DDF0B71-9DDC-4504-A73D-BB30C34F5147}" dt="2025-08-29T16:43:38.894" v="2039" actId="1076"/>
        <pc:sldMkLst>
          <pc:docMk/>
          <pc:sldMk cId="1801583004" sldId="327"/>
        </pc:sldMkLst>
        <pc:spChg chg="mod">
          <ac:chgData name="Beatriz Soto" userId="6319fcfa-c2c4-45fa-b3e4-847d73bbb408" providerId="ADAL" clId="{5DDF0B71-9DDC-4504-A73D-BB30C34F5147}" dt="2025-08-29T16:38:21.624" v="2018" actId="108"/>
          <ac:spMkLst>
            <pc:docMk/>
            <pc:sldMk cId="1801583004" sldId="327"/>
            <ac:spMk id="6" creationId="{2E3B9B6D-DDEF-00C1-B546-218EBB79DA40}"/>
          </ac:spMkLst>
        </pc:spChg>
        <pc:picChg chg="del">
          <ac:chgData name="Beatriz Soto" userId="6319fcfa-c2c4-45fa-b3e4-847d73bbb408" providerId="ADAL" clId="{5DDF0B71-9DDC-4504-A73D-BB30C34F5147}" dt="2025-08-29T16:36:05.729" v="2003" actId="478"/>
          <ac:picMkLst>
            <pc:docMk/>
            <pc:sldMk cId="1801583004" sldId="327"/>
            <ac:picMk id="8" creationId="{85C4E275-2713-8FB8-4284-DA7A9BDD6B8A}"/>
          </ac:picMkLst>
        </pc:picChg>
        <pc:picChg chg="add del mod">
          <ac:chgData name="Beatriz Soto" userId="6319fcfa-c2c4-45fa-b3e4-847d73bbb408" providerId="ADAL" clId="{5DDF0B71-9DDC-4504-A73D-BB30C34F5147}" dt="2025-08-29T16:43:27.190" v="2038" actId="478"/>
          <ac:picMkLst>
            <pc:docMk/>
            <pc:sldMk cId="1801583004" sldId="327"/>
            <ac:picMk id="9" creationId="{B98F50C6-458F-A17F-8011-3CB22FA3D818}"/>
          </ac:picMkLst>
        </pc:picChg>
        <pc:picChg chg="add mod">
          <ac:chgData name="Beatriz Soto" userId="6319fcfa-c2c4-45fa-b3e4-847d73bbb408" providerId="ADAL" clId="{5DDF0B71-9DDC-4504-A73D-BB30C34F5147}" dt="2025-08-29T16:43:38.894" v="2039" actId="1076"/>
          <ac:picMkLst>
            <pc:docMk/>
            <pc:sldMk cId="1801583004" sldId="327"/>
            <ac:picMk id="11" creationId="{93628C26-0278-EDE5-661E-FC7AA3C36D7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5E6B2F5-7FA3-4A53-A19D-1486C39173CE}" type="datetimeFigureOut">
              <a:rPr lang="en-US" smtClean="0"/>
              <a:t>9/2/2025</a:t>
            </a:fld>
            <a:endParaRPr lang="en-US"/>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3C6041E-FF09-4666-B4F9-B29CD723E852}" type="slidenum">
              <a:rPr lang="en-US" smtClean="0"/>
              <a:t>‹#›</a:t>
            </a:fld>
            <a:endParaRPr lang="en-US"/>
          </a:p>
        </p:txBody>
      </p:sp>
    </p:spTree>
    <p:extLst>
      <p:ext uri="{BB962C8B-B14F-4D97-AF65-F5344CB8AC3E}">
        <p14:creationId xmlns:p14="http://schemas.microsoft.com/office/powerpoint/2010/main" val="2043176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C6041E-FF09-4666-B4F9-B29CD723E852}" type="slidenum">
              <a:rPr lang="en-US" smtClean="0"/>
              <a:t>3</a:t>
            </a:fld>
            <a:endParaRPr lang="en-US" dirty="0"/>
          </a:p>
        </p:txBody>
      </p:sp>
    </p:spTree>
    <p:extLst>
      <p:ext uri="{BB962C8B-B14F-4D97-AF65-F5344CB8AC3E}">
        <p14:creationId xmlns:p14="http://schemas.microsoft.com/office/powerpoint/2010/main" val="156740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hyperlink" Target="mailto:sotobe@mohave.gov" TargetMode="External"/><Relationship Id="rId5" Type="http://schemas.openxmlformats.org/officeDocument/2006/relationships/image" Target="../media/image9.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2.sv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14.svg"/></Relationships>
</file>

<file path=ppt/slides/_rels/slide3.xml.rels><?xml version="1.0" encoding="UTF-8" standalone="yes"?>
<Relationships xmlns="http://schemas.openxmlformats.org/package/2006/relationships"><Relationship Id="rId8" Type="http://schemas.openxmlformats.org/officeDocument/2006/relationships/hyperlink" Target="mailto:loebem@mohave.gov" TargetMode="External"/><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17.jpg"/><Relationship Id="rId4" Type="http://schemas.openxmlformats.org/officeDocument/2006/relationships/image" Target="../media/image7.svg"/><Relationship Id="rId9" Type="http://schemas.openxmlformats.org/officeDocument/2006/relationships/image" Target="../media/image16.jp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hyperlink" Target="https://www.rd.usda.gov/about-rd/agencies/rural-business-cooperative-service" TargetMode="External"/><Relationship Id="rId13" Type="http://schemas.openxmlformats.org/officeDocument/2006/relationships/hyperlink" Target="https://rdiinc.org/rural-entrepreneurship-lessons-learned/" TargetMode="External"/><Relationship Id="rId3" Type="http://schemas.openxmlformats.org/officeDocument/2006/relationships/image" Target="../media/image4.svg"/><Relationship Id="rId7" Type="http://schemas.openxmlformats.org/officeDocument/2006/relationships/hyperlink" Target="https://www.energizingentrepreneurs.org/" TargetMode="External"/><Relationship Id="rId12" Type="http://schemas.openxmlformats.org/officeDocument/2006/relationships/hyperlink" Target="https://thirdway.imgix.net/pdfs/promoting-rural-entrepreneurship-and-rural-economic-development.pdf" TargetMode="External"/><Relationship Id="rId17" Type="http://schemas.openxmlformats.org/officeDocument/2006/relationships/image" Target="../media/image22.jpg"/><Relationship Id="rId2" Type="http://schemas.openxmlformats.org/officeDocument/2006/relationships/image" Target="../media/image3.png"/><Relationship Id="rId16" Type="http://schemas.openxmlformats.org/officeDocument/2006/relationships/image" Target="../media/image21.jpg"/><Relationship Id="rId1" Type="http://schemas.openxmlformats.org/officeDocument/2006/relationships/slideLayout" Target="../slideLayouts/slideLayout4.xml"/><Relationship Id="rId6" Type="http://schemas.openxmlformats.org/officeDocument/2006/relationships/hyperlink" Target="https://ruralinnovation.us/" TargetMode="External"/><Relationship Id="rId11" Type="http://schemas.openxmlformats.org/officeDocument/2006/relationships/hyperlink" Target="https://obioncounty.org/images/usda_rd_federalentrepreneurshipguide.pdf" TargetMode="External"/><Relationship Id="rId5" Type="http://schemas.openxmlformats.org/officeDocument/2006/relationships/hyperlink" Target="https://www.cfra.org/" TargetMode="External"/><Relationship Id="rId15" Type="http://schemas.openxmlformats.org/officeDocument/2006/relationships/hyperlink" Target="https://www.score.org/northernarizona" TargetMode="External"/><Relationship Id="rId10" Type="http://schemas.openxmlformats.org/officeDocument/2006/relationships/hyperlink" Target="https://www.stlouisfed.org/community-development/publications/invest-in-rural" TargetMode="External"/><Relationship Id="rId4" Type="http://schemas.openxmlformats.org/officeDocument/2006/relationships/image" Target="../media/image9.png"/><Relationship Id="rId9" Type="http://schemas.openxmlformats.org/officeDocument/2006/relationships/hyperlink" Target="https://www.ruralideas.net/join" TargetMode="External"/><Relationship Id="rId14" Type="http://schemas.openxmlformats.org/officeDocument/2006/relationships/hyperlink" Target="https://foodsystems.extension.wisc.edu/2023fe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260" y="-45793"/>
            <a:ext cx="7791221" cy="10104193"/>
            <a:chOff x="0" y="0"/>
            <a:chExt cx="10388294" cy="13472257"/>
          </a:xfrm>
        </p:grpSpPr>
        <p:sp>
          <p:nvSpPr>
            <p:cNvPr id="3" name="Freeform 3"/>
            <p:cNvSpPr/>
            <p:nvPr/>
          </p:nvSpPr>
          <p:spPr>
            <a:xfrm>
              <a:off x="33494" y="0"/>
              <a:ext cx="10354800" cy="2753029"/>
            </a:xfrm>
            <a:custGeom>
              <a:avLst/>
              <a:gdLst/>
              <a:ahLst/>
              <a:cxnLst/>
              <a:rect l="l" t="t" r="r" b="b"/>
              <a:pathLst>
                <a:path w="10354800" h="2753029">
                  <a:moveTo>
                    <a:pt x="0" y="0"/>
                  </a:moveTo>
                  <a:lnTo>
                    <a:pt x="10354800" y="0"/>
                  </a:lnTo>
                  <a:lnTo>
                    <a:pt x="10354800" y="2753029"/>
                  </a:lnTo>
                  <a:lnTo>
                    <a:pt x="0" y="2753029"/>
                  </a:lnTo>
                  <a:lnTo>
                    <a:pt x="0" y="0"/>
                  </a:lnTo>
                  <a:close/>
                </a:path>
              </a:pathLst>
            </a:custGeom>
            <a:blipFill>
              <a:blip r:embed="rId2">
                <a:extLst>
                  <a:ext uri="{96DAC541-7B7A-43D3-8B79-37D633B846F1}">
                    <asvg:svgBlip xmlns:asvg="http://schemas.microsoft.com/office/drawing/2016/SVG/main" r:embed="rId3"/>
                  </a:ext>
                </a:extLst>
              </a:blip>
              <a:stretch>
                <a:fillRect l="-442" t="-74885"/>
              </a:stretch>
            </a:blipFill>
          </p:spPr>
          <p:txBody>
            <a:bodyPr/>
            <a:lstStyle/>
            <a:p>
              <a:endParaRPr lang="en-US"/>
            </a:p>
          </p:txBody>
        </p:sp>
        <p:sp>
          <p:nvSpPr>
            <p:cNvPr id="4" name="Freeform 4"/>
            <p:cNvSpPr/>
            <p:nvPr/>
          </p:nvSpPr>
          <p:spPr>
            <a:xfrm>
              <a:off x="0" y="11643457"/>
              <a:ext cx="10388294" cy="1828800"/>
            </a:xfrm>
            <a:custGeom>
              <a:avLst/>
              <a:gdLst/>
              <a:ahLst/>
              <a:cxnLst/>
              <a:rect l="l" t="t" r="r" b="b"/>
              <a:pathLst>
                <a:path w="10388294" h="1835265">
                  <a:moveTo>
                    <a:pt x="0" y="0"/>
                  </a:moveTo>
                  <a:lnTo>
                    <a:pt x="10388294" y="0"/>
                  </a:lnTo>
                  <a:lnTo>
                    <a:pt x="10388294" y="1835265"/>
                  </a:lnTo>
                  <a:lnTo>
                    <a:pt x="0" y="18352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5" name="Freeform 5"/>
            <p:cNvSpPr/>
            <p:nvPr/>
          </p:nvSpPr>
          <p:spPr>
            <a:xfrm>
              <a:off x="2049553" y="3316168"/>
              <a:ext cx="6364795" cy="8586272"/>
            </a:xfrm>
            <a:custGeom>
              <a:avLst/>
              <a:gdLst/>
              <a:ahLst/>
              <a:cxnLst/>
              <a:rect l="l" t="t" r="r" b="b"/>
              <a:pathLst>
                <a:path w="6364795" h="8586272">
                  <a:moveTo>
                    <a:pt x="0" y="0"/>
                  </a:moveTo>
                  <a:lnTo>
                    <a:pt x="6364795" y="0"/>
                  </a:lnTo>
                  <a:lnTo>
                    <a:pt x="6364795" y="8586272"/>
                  </a:lnTo>
                  <a:lnTo>
                    <a:pt x="0" y="8586272"/>
                  </a:lnTo>
                  <a:lnTo>
                    <a:pt x="0" y="0"/>
                  </a:lnTo>
                  <a:close/>
                </a:path>
              </a:pathLst>
            </a:custGeom>
            <a:blipFill>
              <a:blip r:embed="rId6">
                <a:alphaModFix amt="17000"/>
              </a:blip>
              <a:stretch>
                <a:fillRect l="-9348" b="-6213"/>
              </a:stretch>
            </a:blipFill>
          </p:spPr>
          <p:txBody>
            <a:bodyPr/>
            <a:lstStyle/>
            <a:p>
              <a:endParaRPr lang="en-US"/>
            </a:p>
          </p:txBody>
        </p:sp>
        <p:sp>
          <p:nvSpPr>
            <p:cNvPr id="6" name="TextBox 6"/>
            <p:cNvSpPr txBox="1"/>
            <p:nvPr/>
          </p:nvSpPr>
          <p:spPr>
            <a:xfrm>
              <a:off x="2781254" y="1250971"/>
              <a:ext cx="5996245" cy="473292"/>
            </a:xfrm>
            <a:prstGeom prst="rect">
              <a:avLst/>
            </a:prstGeom>
          </p:spPr>
          <p:txBody>
            <a:bodyPr lIns="0" tIns="0" rIns="0" bIns="0" rtlCol="0" anchor="t">
              <a:spAutoFit/>
            </a:bodyPr>
            <a:lstStyle/>
            <a:p>
              <a:pPr algn="l">
                <a:lnSpc>
                  <a:spcPts val="2933"/>
                </a:lnSpc>
                <a:spcBef>
                  <a:spcPct val="0"/>
                </a:spcBef>
              </a:pPr>
              <a:r>
                <a:rPr lang="en-US" sz="2000" spc="240" dirty="0">
                  <a:solidFill>
                    <a:srgbClr val="018BEE"/>
                  </a:solidFill>
                  <a:latin typeface="Rubik One"/>
                  <a:ea typeface="Rubik One"/>
                  <a:cs typeface="Rubik One"/>
                  <a:sym typeface="Rubik One"/>
                </a:rPr>
                <a:t>DIRECTOR’S MESSAGE</a:t>
              </a:r>
            </a:p>
          </p:txBody>
        </p:sp>
        <p:sp>
          <p:nvSpPr>
            <p:cNvPr id="7" name="Freeform 7"/>
            <p:cNvSpPr/>
            <p:nvPr/>
          </p:nvSpPr>
          <p:spPr>
            <a:xfrm rot="5400000">
              <a:off x="-1145610" y="1282425"/>
              <a:ext cx="4438594" cy="2113881"/>
            </a:xfrm>
            <a:custGeom>
              <a:avLst/>
              <a:gdLst/>
              <a:ahLst/>
              <a:cxnLst/>
              <a:rect l="l" t="t" r="r" b="b"/>
              <a:pathLst>
                <a:path w="4438594" h="2113881">
                  <a:moveTo>
                    <a:pt x="0" y="0"/>
                  </a:moveTo>
                  <a:lnTo>
                    <a:pt x="4438594" y="0"/>
                  </a:lnTo>
                  <a:lnTo>
                    <a:pt x="4438594" y="2113880"/>
                  </a:lnTo>
                  <a:lnTo>
                    <a:pt x="0" y="21138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8" name="Group 8"/>
            <p:cNvGrpSpPr>
              <a:grpSpLocks noChangeAspect="1"/>
            </p:cNvGrpSpPr>
            <p:nvPr/>
          </p:nvGrpSpPr>
          <p:grpSpPr>
            <a:xfrm>
              <a:off x="8414348" y="442989"/>
              <a:ext cx="1841758" cy="2430108"/>
              <a:chOff x="0" y="0"/>
              <a:chExt cx="6281420" cy="8288020"/>
            </a:xfrm>
          </p:grpSpPr>
          <p:sp>
            <p:nvSpPr>
              <p:cNvPr id="9" name="Freeform 9"/>
              <p:cNvSpPr/>
              <p:nvPr/>
            </p:nvSpPr>
            <p:spPr>
              <a:xfrm>
                <a:off x="528320" y="443230"/>
                <a:ext cx="5753100" cy="7366000"/>
              </a:xfrm>
              <a:custGeom>
                <a:avLst/>
                <a:gdLst/>
                <a:ahLst/>
                <a:cxnLst/>
                <a:rect l="l" t="t" r="r" b="b"/>
                <a:pathLst>
                  <a:path w="5753100" h="7366000">
                    <a:moveTo>
                      <a:pt x="0" y="0"/>
                    </a:moveTo>
                    <a:lnTo>
                      <a:pt x="5753100" y="0"/>
                    </a:lnTo>
                    <a:lnTo>
                      <a:pt x="5753100" y="7366000"/>
                    </a:lnTo>
                    <a:lnTo>
                      <a:pt x="0" y="7366000"/>
                    </a:lnTo>
                    <a:cubicBezTo>
                      <a:pt x="0" y="7366000"/>
                      <a:pt x="0" y="0"/>
                      <a:pt x="0" y="0"/>
                    </a:cubicBezTo>
                    <a:close/>
                  </a:path>
                </a:pathLst>
              </a:custGeom>
              <a:solidFill>
                <a:srgbClr val="73A6EF"/>
              </a:solidFill>
            </p:spPr>
            <p:txBody>
              <a:bodyPr/>
              <a:lstStyle/>
              <a:p>
                <a:endParaRPr lang="en-US"/>
              </a:p>
            </p:txBody>
          </p:sp>
          <p:sp>
            <p:nvSpPr>
              <p:cNvPr id="10" name="Freeform 10"/>
              <p:cNvSpPr/>
              <p:nvPr/>
            </p:nvSpPr>
            <p:spPr>
              <a:xfrm>
                <a:off x="0" y="709930"/>
                <a:ext cx="6069330" cy="7578090"/>
              </a:xfrm>
              <a:custGeom>
                <a:avLst/>
                <a:gdLst/>
                <a:ahLst/>
                <a:cxnLst/>
                <a:rect l="l" t="t" r="r" b="b"/>
                <a:pathLst>
                  <a:path w="6069330" h="7578090">
                    <a:moveTo>
                      <a:pt x="6069330" y="7358380"/>
                    </a:moveTo>
                    <a:lnTo>
                      <a:pt x="1061720" y="7578090"/>
                    </a:lnTo>
                    <a:lnTo>
                      <a:pt x="130810" y="3244850"/>
                    </a:lnTo>
                    <a:lnTo>
                      <a:pt x="0" y="250190"/>
                    </a:lnTo>
                    <a:lnTo>
                      <a:pt x="5748020" y="0"/>
                    </a:lnTo>
                    <a:lnTo>
                      <a:pt x="6069330" y="7358380"/>
                    </a:lnTo>
                    <a:close/>
                  </a:path>
                </a:pathLst>
              </a:custGeom>
              <a:blipFill>
                <a:blip r:embed="rId9"/>
                <a:stretch>
                  <a:fillRect l="-12429" r="-12429"/>
                </a:stretch>
              </a:blipFill>
            </p:spPr>
            <p:txBody>
              <a:bodyPr/>
              <a:lstStyle/>
              <a:p>
                <a:endParaRPr lang="en-US"/>
              </a:p>
            </p:txBody>
          </p:sp>
          <p:sp>
            <p:nvSpPr>
              <p:cNvPr id="11" name="Freeform 11"/>
              <p:cNvSpPr/>
              <p:nvPr/>
            </p:nvSpPr>
            <p:spPr>
              <a:xfrm>
                <a:off x="130810" y="0"/>
                <a:ext cx="6150610" cy="8288020"/>
              </a:xfrm>
              <a:custGeom>
                <a:avLst/>
                <a:gdLst/>
                <a:ahLst/>
                <a:cxnLst/>
                <a:rect l="l" t="t" r="r" b="b"/>
                <a:pathLst>
                  <a:path w="6150610" h="8288020">
                    <a:moveTo>
                      <a:pt x="397510" y="443230"/>
                    </a:moveTo>
                    <a:lnTo>
                      <a:pt x="5617210" y="709930"/>
                    </a:lnTo>
                    <a:lnTo>
                      <a:pt x="397510" y="937260"/>
                    </a:lnTo>
                    <a:cubicBezTo>
                      <a:pt x="397510" y="937260"/>
                      <a:pt x="397510" y="443230"/>
                      <a:pt x="397510" y="443230"/>
                    </a:cubicBezTo>
                    <a:close/>
                    <a:moveTo>
                      <a:pt x="1990090" y="0"/>
                    </a:moveTo>
                    <a:lnTo>
                      <a:pt x="1990090" y="443230"/>
                    </a:lnTo>
                    <a:lnTo>
                      <a:pt x="6150610" y="443230"/>
                    </a:lnTo>
                    <a:lnTo>
                      <a:pt x="1990090" y="0"/>
                    </a:lnTo>
                    <a:close/>
                    <a:moveTo>
                      <a:pt x="363220" y="5645150"/>
                    </a:moveTo>
                    <a:lnTo>
                      <a:pt x="316230" y="7640320"/>
                    </a:lnTo>
                    <a:lnTo>
                      <a:pt x="797560" y="7669530"/>
                    </a:lnTo>
                    <a:lnTo>
                      <a:pt x="687070" y="7153910"/>
                    </a:lnTo>
                    <a:lnTo>
                      <a:pt x="930910" y="8288020"/>
                    </a:lnTo>
                    <a:lnTo>
                      <a:pt x="2112010" y="7932420"/>
                    </a:lnTo>
                    <a:lnTo>
                      <a:pt x="0" y="3954780"/>
                    </a:lnTo>
                    <a:lnTo>
                      <a:pt x="363220" y="5645150"/>
                    </a:lnTo>
                    <a:close/>
                  </a:path>
                </a:pathLst>
              </a:custGeom>
              <a:solidFill>
                <a:srgbClr val="3A5DAA"/>
              </a:solidFill>
            </p:spPr>
            <p:txBody>
              <a:bodyPr/>
              <a:lstStyle/>
              <a:p>
                <a:endParaRPr lang="en-US"/>
              </a:p>
            </p:txBody>
          </p:sp>
        </p:grpSp>
        <p:sp>
          <p:nvSpPr>
            <p:cNvPr id="12" name="Freeform 12"/>
            <p:cNvSpPr/>
            <p:nvPr/>
          </p:nvSpPr>
          <p:spPr>
            <a:xfrm>
              <a:off x="240334" y="12435937"/>
              <a:ext cx="2428382" cy="807299"/>
            </a:xfrm>
            <a:custGeom>
              <a:avLst/>
              <a:gdLst/>
              <a:ahLst/>
              <a:cxnLst/>
              <a:rect l="l" t="t" r="r" b="b"/>
              <a:pathLst>
                <a:path w="2428382" h="807299">
                  <a:moveTo>
                    <a:pt x="0" y="0"/>
                  </a:moveTo>
                  <a:lnTo>
                    <a:pt x="2428381" y="0"/>
                  </a:lnTo>
                  <a:lnTo>
                    <a:pt x="2428381" y="807299"/>
                  </a:lnTo>
                  <a:lnTo>
                    <a:pt x="0" y="807299"/>
                  </a:lnTo>
                  <a:lnTo>
                    <a:pt x="0" y="0"/>
                  </a:lnTo>
                  <a:close/>
                </a:path>
              </a:pathLst>
            </a:custGeom>
            <a:blipFill>
              <a:blip r:embed="rId10"/>
              <a:stretch>
                <a:fillRect/>
              </a:stretch>
            </a:blipFill>
          </p:spPr>
          <p:txBody>
            <a:bodyPr/>
            <a:lstStyle/>
            <a:p>
              <a:endParaRPr lang="en-US"/>
            </a:p>
          </p:txBody>
        </p:sp>
        <p:sp>
          <p:nvSpPr>
            <p:cNvPr id="13" name="TextBox 13"/>
            <p:cNvSpPr txBox="1"/>
            <p:nvPr/>
          </p:nvSpPr>
          <p:spPr>
            <a:xfrm>
              <a:off x="3422825" y="298299"/>
              <a:ext cx="3613457" cy="2304307"/>
            </a:xfrm>
            <a:prstGeom prst="rect">
              <a:avLst/>
            </a:prstGeom>
          </p:spPr>
          <p:txBody>
            <a:bodyPr wrap="square" lIns="0" tIns="0" rIns="0" bIns="0" rtlCol="0" anchor="t">
              <a:spAutoFit/>
            </a:bodyPr>
            <a:lstStyle/>
            <a:p>
              <a:pPr algn="ctr">
                <a:lnSpc>
                  <a:spcPts val="6715"/>
                </a:lnSpc>
              </a:pPr>
              <a:r>
                <a:rPr lang="en-US" sz="5400" spc="5" dirty="0">
                  <a:solidFill>
                    <a:srgbClr val="000000"/>
                  </a:solidFill>
                  <a:latin typeface="Gladiola"/>
                  <a:ea typeface="Gladiola"/>
                  <a:cs typeface="Gladiola"/>
                  <a:sym typeface="Gladiola"/>
                </a:rPr>
                <a:t>Mohave County</a:t>
              </a:r>
            </a:p>
          </p:txBody>
        </p:sp>
        <p:sp>
          <p:nvSpPr>
            <p:cNvPr id="14" name="TextBox 14"/>
            <p:cNvSpPr txBox="1"/>
            <p:nvPr/>
          </p:nvSpPr>
          <p:spPr>
            <a:xfrm>
              <a:off x="2523083" y="2353301"/>
              <a:ext cx="5375622" cy="486116"/>
            </a:xfrm>
            <a:prstGeom prst="rect">
              <a:avLst/>
            </a:prstGeom>
          </p:spPr>
          <p:txBody>
            <a:bodyPr lIns="0" tIns="0" rIns="0" bIns="0" rtlCol="0" anchor="t">
              <a:spAutoFit/>
            </a:bodyPr>
            <a:lstStyle/>
            <a:p>
              <a:pPr algn="ctr">
                <a:lnSpc>
                  <a:spcPts val="2964"/>
                </a:lnSpc>
              </a:pPr>
              <a:r>
                <a:rPr lang="en-US" sz="2000" spc="390" dirty="0">
                  <a:solidFill>
                    <a:srgbClr val="406934"/>
                  </a:solidFill>
                  <a:latin typeface="Rubik One"/>
                  <a:ea typeface="Rubik One"/>
                  <a:cs typeface="Rubik One"/>
                  <a:sym typeface="Rubik One"/>
                </a:rPr>
                <a:t>NEWSLETTER</a:t>
              </a:r>
              <a:endParaRPr lang="en-US" sz="2400" spc="390" dirty="0">
                <a:solidFill>
                  <a:srgbClr val="406934"/>
                </a:solidFill>
                <a:latin typeface="Rubik One"/>
                <a:ea typeface="Rubik One"/>
                <a:cs typeface="Rubik One"/>
                <a:sym typeface="Rubik One"/>
              </a:endParaRPr>
            </a:p>
          </p:txBody>
        </p:sp>
        <p:sp>
          <p:nvSpPr>
            <p:cNvPr id="15" name="TextBox 15"/>
            <p:cNvSpPr txBox="1"/>
            <p:nvPr/>
          </p:nvSpPr>
          <p:spPr>
            <a:xfrm>
              <a:off x="8128996" y="2924037"/>
              <a:ext cx="2242551" cy="239048"/>
            </a:xfrm>
            <a:prstGeom prst="rect">
              <a:avLst/>
            </a:prstGeom>
          </p:spPr>
          <p:txBody>
            <a:bodyPr lIns="0" tIns="0" rIns="0" bIns="0" rtlCol="0" anchor="t">
              <a:spAutoFit/>
            </a:bodyPr>
            <a:lstStyle/>
            <a:p>
              <a:pPr algn="ctr">
                <a:lnSpc>
                  <a:spcPts val="1413"/>
                </a:lnSpc>
                <a:spcBef>
                  <a:spcPct val="0"/>
                </a:spcBef>
              </a:pPr>
              <a:r>
                <a:rPr lang="en-US" sz="1009" i="1">
                  <a:solidFill>
                    <a:srgbClr val="000000"/>
                  </a:solidFill>
                  <a:latin typeface="Klein Italics"/>
                  <a:ea typeface="Klein Italics"/>
                  <a:cs typeface="Klein Italics"/>
                  <a:sym typeface="Klein Italics"/>
                </a:rPr>
                <a:t>By Tami Ursenbach</a:t>
              </a:r>
            </a:p>
          </p:txBody>
        </p:sp>
      </p:grpSp>
      <p:sp>
        <p:nvSpPr>
          <p:cNvPr id="17" name="TextBox 16">
            <a:extLst>
              <a:ext uri="{FF2B5EF4-FFF2-40B4-BE49-F238E27FC236}">
                <a16:creationId xmlns:a16="http://schemas.microsoft.com/office/drawing/2014/main" id="{CFDBC965-3BDC-D182-D2DA-908BC441CDB8}"/>
              </a:ext>
            </a:extLst>
          </p:cNvPr>
          <p:cNvSpPr txBox="1"/>
          <p:nvPr/>
        </p:nvSpPr>
        <p:spPr>
          <a:xfrm>
            <a:off x="1196525" y="2070853"/>
            <a:ext cx="6022910" cy="7386638"/>
          </a:xfrm>
          <a:prstGeom prst="rect">
            <a:avLst/>
          </a:prstGeom>
          <a:noFill/>
        </p:spPr>
        <p:txBody>
          <a:bodyPr wrap="square">
            <a:spAutoFit/>
          </a:bodyPr>
          <a:lstStyle/>
          <a:p>
            <a:pPr marL="0" marR="0">
              <a:spcBef>
                <a:spcPts val="0"/>
              </a:spcBef>
              <a:spcAft>
                <a:spcPts val="0"/>
              </a:spcAft>
            </a:pPr>
            <a:r>
              <a:rPr lang="en-US" sz="1100" dirty="0">
                <a:solidFill>
                  <a:srgbClr val="242424"/>
                </a:solidFill>
                <a:effectLst/>
                <a:latin typeface="Times New Roman" panose="02020603050405020304" pitchFamily="18" charset="0"/>
                <a:ea typeface="Times New Roman" panose="02020603050405020304" pitchFamily="18" charset="0"/>
              </a:rPr>
              <a:t>Dear Mohave County,</a:t>
            </a:r>
          </a:p>
          <a:p>
            <a:pPr marL="0" marR="0">
              <a:spcBef>
                <a:spcPts val="0"/>
              </a:spcBef>
              <a:spcAft>
                <a:spcPts val="0"/>
              </a:spcAft>
            </a:pPr>
            <a:endParaRPr lang="en-US" sz="1100" dirty="0">
              <a:solidFill>
                <a:srgbClr val="242424"/>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dirty="0">
                <a:solidFill>
                  <a:srgbClr val="242424"/>
                </a:solidFill>
                <a:effectLst/>
                <a:latin typeface="Times New Roman" panose="02020603050405020304" pitchFamily="18" charset="0"/>
                <a:ea typeface="Times New Roman" panose="02020603050405020304" pitchFamily="18" charset="0"/>
              </a:rPr>
              <a:t>We’ve just come off a long weekend celebrating Labor Day. For many, that extra day of rest was exactly what we needed—one more morning to sleep in, one more evening to spend with family, or one last chance to soak up the final rays of summer sunshine. Labor Day carries a symbolic weight: the sun is setting earlier, the warmest days are fading, and fall is just around the corner. It also reminds us that the holiday season is quickly approaching—only four more months until 2025 closes its eyes and 2026 begins to wake up.</a:t>
            </a:r>
          </a:p>
          <a:p>
            <a:pPr marL="0" marR="0" algn="just">
              <a:spcBef>
                <a:spcPts val="0"/>
              </a:spcBef>
              <a:spcAft>
                <a:spcPts val="0"/>
              </a:spcAft>
            </a:pPr>
            <a:endParaRPr lang="en-US" sz="1100" dirty="0">
              <a:solidFill>
                <a:srgbClr val="242424"/>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dirty="0">
                <a:solidFill>
                  <a:srgbClr val="242424"/>
                </a:solidFill>
                <a:effectLst/>
                <a:latin typeface="Times New Roman" panose="02020603050405020304" pitchFamily="18" charset="0"/>
                <a:ea typeface="Times New Roman" panose="02020603050405020304" pitchFamily="18" charset="0"/>
              </a:rPr>
              <a:t>But beyond backyard barbecues and last swims of the season, Labor Day holds a deeper meaning. It is a holiday dedicated to the American workforce—to the employees who power businesses of every size, and to the employers who provide opportunities, growth, and direction. It’s a moment to pause and recognize that the workplace is more than just a place where business gets done; it’s a community where people spend a significant portion of their lives.</a:t>
            </a:r>
          </a:p>
          <a:p>
            <a:pPr marL="0" marR="0">
              <a:spcBef>
                <a:spcPts val="0"/>
              </a:spcBef>
              <a:spcAft>
                <a:spcPts val="0"/>
              </a:spcAft>
            </a:pPr>
            <a:endParaRPr lang="en-US" sz="1100" dirty="0">
              <a:solidFill>
                <a:srgbClr val="242424"/>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dirty="0">
                <a:solidFill>
                  <a:srgbClr val="242424"/>
                </a:solidFill>
                <a:effectLst/>
                <a:latin typeface="Times New Roman" panose="02020603050405020304" pitchFamily="18" charset="0"/>
                <a:ea typeface="Times New Roman" panose="02020603050405020304" pitchFamily="18" charset="0"/>
              </a:rPr>
              <a:t>For businesses, Labor Day also serves as a strategic checkpoint. This time of year, is perfect for asking important questions:</a:t>
            </a:r>
          </a:p>
          <a:p>
            <a:pPr marL="0" marR="0">
              <a:spcBef>
                <a:spcPts val="0"/>
              </a:spcBef>
              <a:spcAft>
                <a:spcPts val="0"/>
              </a:spcAft>
            </a:pPr>
            <a:r>
              <a:rPr lang="en-US" sz="1100" dirty="0">
                <a:solidFill>
                  <a:srgbClr val="242424"/>
                </a:solidFill>
                <a:effectLst/>
                <a:latin typeface="Times New Roman" panose="02020603050405020304" pitchFamily="18" charset="0"/>
                <a:ea typeface="Times New Roman" panose="02020603050405020304" pitchFamily="18" charset="0"/>
              </a:rPr>
              <a:t>•  Are we recruiting and hiring effectively?</a:t>
            </a:r>
          </a:p>
          <a:p>
            <a:pPr marL="0" marR="0">
              <a:spcBef>
                <a:spcPts val="0"/>
              </a:spcBef>
              <a:spcAft>
                <a:spcPts val="0"/>
              </a:spcAft>
            </a:pPr>
            <a:r>
              <a:rPr lang="en-US" sz="1100" dirty="0">
                <a:solidFill>
                  <a:srgbClr val="242424"/>
                </a:solidFill>
                <a:effectLst/>
                <a:latin typeface="Times New Roman" panose="02020603050405020304" pitchFamily="18" charset="0"/>
                <a:ea typeface="Times New Roman" panose="02020603050405020304" pitchFamily="18" charset="0"/>
              </a:rPr>
              <a:t>•  Is our onboarding process setting employees up for success?</a:t>
            </a:r>
          </a:p>
          <a:p>
            <a:pPr marL="0" marR="0">
              <a:spcBef>
                <a:spcPts val="0"/>
              </a:spcBef>
              <a:spcAft>
                <a:spcPts val="0"/>
              </a:spcAft>
            </a:pPr>
            <a:r>
              <a:rPr lang="en-US" sz="1100" dirty="0">
                <a:solidFill>
                  <a:srgbClr val="242424"/>
                </a:solidFill>
                <a:effectLst/>
                <a:latin typeface="Times New Roman" panose="02020603050405020304" pitchFamily="18" charset="0"/>
                <a:ea typeface="Times New Roman" panose="02020603050405020304" pitchFamily="18" charset="0"/>
              </a:rPr>
              <a:t>•  How are we doing on retention—are people staying, and if not, why?</a:t>
            </a:r>
          </a:p>
          <a:p>
            <a:pPr marL="0" marR="0">
              <a:spcBef>
                <a:spcPts val="0"/>
              </a:spcBef>
              <a:spcAft>
                <a:spcPts val="0"/>
              </a:spcAft>
            </a:pPr>
            <a:r>
              <a:rPr lang="en-US" sz="1100" dirty="0">
                <a:solidFill>
                  <a:srgbClr val="242424"/>
                </a:solidFill>
                <a:effectLst/>
                <a:latin typeface="Times New Roman" panose="02020603050405020304" pitchFamily="18" charset="0"/>
                <a:ea typeface="Times New Roman" panose="02020603050405020304" pitchFamily="18" charset="0"/>
              </a:rPr>
              <a:t>•  Are we providing enough training and cross-training to strengthen our teams?</a:t>
            </a:r>
          </a:p>
          <a:p>
            <a:pPr marL="0" marR="0">
              <a:spcBef>
                <a:spcPts val="0"/>
              </a:spcBef>
              <a:spcAft>
                <a:spcPts val="0"/>
              </a:spcAft>
            </a:pPr>
            <a:r>
              <a:rPr lang="en-US" sz="1100" dirty="0">
                <a:solidFill>
                  <a:srgbClr val="242424"/>
                </a:solidFill>
                <a:effectLst/>
                <a:latin typeface="Times New Roman" panose="02020603050405020304" pitchFamily="18" charset="0"/>
                <a:ea typeface="Times New Roman" panose="02020603050405020304" pitchFamily="18" charset="0"/>
              </a:rPr>
              <a:t>•  Do we have clear paths for employee advancement and growth?                                                                             </a:t>
            </a:r>
          </a:p>
          <a:p>
            <a:pPr marL="0" marR="0">
              <a:spcBef>
                <a:spcPts val="0"/>
              </a:spcBef>
              <a:spcAft>
                <a:spcPts val="0"/>
              </a:spcAft>
            </a:pPr>
            <a:r>
              <a:rPr lang="en-US" sz="1100" dirty="0">
                <a:solidFill>
                  <a:srgbClr val="242424"/>
                </a:solidFill>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100" dirty="0">
                <a:solidFill>
                  <a:srgbClr val="242424"/>
                </a:solidFill>
                <a:effectLst/>
                <a:latin typeface="Times New Roman" panose="02020603050405020304" pitchFamily="18" charset="0"/>
                <a:ea typeface="Times New Roman" panose="02020603050405020304" pitchFamily="18" charset="0"/>
              </a:rPr>
              <a:t>These are not just HR questions—they are business questions. A company’s ability to thrive depends on the strength, skills, and satisfaction of its workforce. Employees who feel valued and supported are more likely to stay, grow, and contribute to long-term success.</a:t>
            </a:r>
          </a:p>
          <a:p>
            <a:pPr marL="0" marR="0">
              <a:spcBef>
                <a:spcPts val="0"/>
              </a:spcBef>
              <a:spcAft>
                <a:spcPts val="0"/>
              </a:spcAft>
            </a:pPr>
            <a:endParaRPr lang="en-US" sz="1100" dirty="0">
              <a:solidFill>
                <a:srgbClr val="242424"/>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dirty="0">
                <a:solidFill>
                  <a:srgbClr val="242424"/>
                </a:solidFill>
                <a:effectLst/>
                <a:latin typeface="Times New Roman" panose="02020603050405020304" pitchFamily="18" charset="0"/>
                <a:ea typeface="Times New Roman" panose="02020603050405020304" pitchFamily="18" charset="0"/>
              </a:rPr>
              <a:t>For employees, Labor Day can be a gentle reminder that their hard work matters. It’s an invitation to rest, recharge, and return to work with renewed energy. It’s also a chance to reflect on their own career path: Where am I now? Where do I want to be by this time next year?</a:t>
            </a:r>
          </a:p>
          <a:p>
            <a:pPr marL="0" marR="0">
              <a:spcBef>
                <a:spcPts val="0"/>
              </a:spcBef>
              <a:spcAft>
                <a:spcPts val="0"/>
              </a:spcAft>
            </a:pPr>
            <a:endParaRPr lang="en-US" sz="1100" dirty="0">
              <a:solidFill>
                <a:srgbClr val="242424"/>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dirty="0">
                <a:solidFill>
                  <a:srgbClr val="242424"/>
                </a:solidFill>
                <a:effectLst/>
                <a:latin typeface="Times New Roman" panose="02020603050405020304" pitchFamily="18" charset="0"/>
                <a:ea typeface="Times New Roman" panose="02020603050405020304" pitchFamily="18" charset="0"/>
              </a:rPr>
              <a:t>So, as we fold away the lawn chairs, pack up the picnic baskets, and look ahead to autumn routines, let’s carry forward the true spirit of Labor Day. Businesses can honor their teams not just with a holiday weekend, but with meaningful support and opportunities all year long. Employees can honor themselves by recognizing the value of their contributions and staying open to growth.</a:t>
            </a:r>
          </a:p>
          <a:p>
            <a:pPr marL="0" marR="0">
              <a:spcBef>
                <a:spcPts val="0"/>
              </a:spcBef>
              <a:spcAft>
                <a:spcPts val="0"/>
              </a:spcAft>
            </a:pPr>
            <a:endParaRPr lang="en-US" sz="1100" dirty="0">
              <a:solidFill>
                <a:srgbClr val="242424"/>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dirty="0">
                <a:solidFill>
                  <a:srgbClr val="242424"/>
                </a:solidFill>
                <a:effectLst/>
                <a:latin typeface="Times New Roman" panose="02020603050405020304" pitchFamily="18" charset="0"/>
                <a:ea typeface="Times New Roman" panose="02020603050405020304" pitchFamily="18" charset="0"/>
              </a:rPr>
              <a:t>After all, work isn’t just about clocking in and clocking out—it’s about building futures, creating opportunities, and moving forward together.</a:t>
            </a:r>
          </a:p>
          <a:p>
            <a:pPr marL="0" marR="0">
              <a:spcBef>
                <a:spcPts val="0"/>
              </a:spcBef>
              <a:spcAft>
                <a:spcPts val="0"/>
              </a:spcAft>
            </a:pPr>
            <a:endParaRPr lang="en-US" sz="1100" dirty="0">
              <a:solidFill>
                <a:srgbClr val="242424"/>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dirty="0">
                <a:solidFill>
                  <a:srgbClr val="242424"/>
                </a:solidFill>
                <a:effectLst/>
                <a:latin typeface="Times New Roman" panose="02020603050405020304" pitchFamily="18" charset="0"/>
                <a:ea typeface="Times New Roman" panose="02020603050405020304" pitchFamily="18" charset="0"/>
              </a:rPr>
              <a:t>Best Regards,</a:t>
            </a:r>
          </a:p>
          <a:p>
            <a:pPr marL="0" marR="0">
              <a:spcBef>
                <a:spcPts val="0"/>
              </a:spcBef>
              <a:spcAft>
                <a:spcPts val="0"/>
              </a:spcAft>
            </a:pPr>
            <a:r>
              <a:rPr lang="en-US" sz="1100" dirty="0">
                <a:solidFill>
                  <a:srgbClr val="242424"/>
                </a:solidFill>
                <a:effectLst/>
                <a:latin typeface="Times New Roman" panose="02020603050405020304" pitchFamily="18" charset="0"/>
                <a:ea typeface="Times New Roman" panose="02020603050405020304" pitchFamily="18" charset="0"/>
              </a:rPr>
              <a:t>Tami</a:t>
            </a:r>
          </a:p>
          <a:p>
            <a:pPr marL="0" marR="0" algn="l">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p:txBody>
      </p:sp>
      <p:sp>
        <p:nvSpPr>
          <p:cNvPr id="19" name="TextBox 18">
            <a:extLst>
              <a:ext uri="{FF2B5EF4-FFF2-40B4-BE49-F238E27FC236}">
                <a16:creationId xmlns:a16="http://schemas.microsoft.com/office/drawing/2014/main" id="{1D5FC69C-3C46-3E0B-548F-39F997807693}"/>
              </a:ext>
            </a:extLst>
          </p:cNvPr>
          <p:cNvSpPr txBox="1"/>
          <p:nvPr/>
        </p:nvSpPr>
        <p:spPr>
          <a:xfrm>
            <a:off x="6420681" y="9485029"/>
            <a:ext cx="1177703" cy="261610"/>
          </a:xfrm>
          <a:prstGeom prst="rect">
            <a:avLst/>
          </a:prstGeom>
          <a:noFill/>
        </p:spPr>
        <p:txBody>
          <a:bodyPr wrap="square" rtlCol="0">
            <a:spAutoFit/>
          </a:bodyPr>
          <a:lstStyle/>
          <a:p>
            <a:r>
              <a:rPr lang="en-US" sz="1100" dirty="0">
                <a:solidFill>
                  <a:schemeClr val="accent1">
                    <a:lumMod val="50000"/>
                  </a:schemeClr>
                </a:solidFill>
                <a:latin typeface="Times New Roman" panose="02020603050405020304" pitchFamily="18" charset="0"/>
                <a:cs typeface="Times New Roman" panose="02020603050405020304" pitchFamily="18" charset="0"/>
              </a:rPr>
              <a:t>September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0" y="8685276"/>
            <a:ext cx="7772400" cy="1373124"/>
            <a:chOff x="0" y="0"/>
            <a:chExt cx="10363200" cy="1830832"/>
          </a:xfrm>
        </p:grpSpPr>
        <p:sp>
          <p:nvSpPr>
            <p:cNvPr id="3" name="Freeform 3"/>
            <p:cNvSpPr/>
            <p:nvPr/>
          </p:nvSpPr>
          <p:spPr>
            <a:xfrm>
              <a:off x="0" y="0"/>
              <a:ext cx="10363200" cy="1830832"/>
            </a:xfrm>
            <a:custGeom>
              <a:avLst/>
              <a:gdLst/>
              <a:ahLst/>
              <a:cxnLst/>
              <a:rect l="l" t="t" r="r" b="b"/>
              <a:pathLst>
                <a:path w="10363200" h="1830832">
                  <a:moveTo>
                    <a:pt x="0" y="0"/>
                  </a:moveTo>
                  <a:lnTo>
                    <a:pt x="10363200" y="0"/>
                  </a:lnTo>
                  <a:lnTo>
                    <a:pt x="10363200" y="1830832"/>
                  </a:lnTo>
                  <a:lnTo>
                    <a:pt x="0" y="18308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0" y="794512"/>
              <a:ext cx="2850187" cy="807299"/>
            </a:xfrm>
            <a:custGeom>
              <a:avLst/>
              <a:gdLst/>
              <a:ahLst/>
              <a:cxnLst/>
              <a:rect l="l" t="t" r="r" b="b"/>
              <a:pathLst>
                <a:path w="2850187" h="807299">
                  <a:moveTo>
                    <a:pt x="0" y="0"/>
                  </a:moveTo>
                  <a:lnTo>
                    <a:pt x="2850187" y="0"/>
                  </a:lnTo>
                  <a:lnTo>
                    <a:pt x="2850187" y="807299"/>
                  </a:lnTo>
                  <a:lnTo>
                    <a:pt x="0" y="807299"/>
                  </a:lnTo>
                  <a:lnTo>
                    <a:pt x="0" y="0"/>
                  </a:lnTo>
                  <a:close/>
                </a:path>
              </a:pathLst>
            </a:custGeom>
            <a:blipFill>
              <a:blip r:embed="rId4"/>
              <a:stretch>
                <a:fillRect t="-8684" b="-8684"/>
              </a:stretch>
            </a:blipFill>
          </p:spPr>
          <p:txBody>
            <a:bodyPr/>
            <a:lstStyle/>
            <a:p>
              <a:endParaRPr lang="en-US"/>
            </a:p>
          </p:txBody>
        </p:sp>
      </p:grpSp>
      <p:sp>
        <p:nvSpPr>
          <p:cNvPr id="6" name="TextBox 5">
            <a:extLst>
              <a:ext uri="{FF2B5EF4-FFF2-40B4-BE49-F238E27FC236}">
                <a16:creationId xmlns:a16="http://schemas.microsoft.com/office/drawing/2014/main" id="{215EAC90-F60B-7B29-AE67-C385921A5649}"/>
              </a:ext>
            </a:extLst>
          </p:cNvPr>
          <p:cNvSpPr txBox="1"/>
          <p:nvPr/>
        </p:nvSpPr>
        <p:spPr>
          <a:xfrm>
            <a:off x="660537" y="1239496"/>
            <a:ext cx="6642981" cy="600164"/>
          </a:xfrm>
          <a:prstGeom prst="rect">
            <a:avLst/>
          </a:prstGeom>
          <a:noFill/>
        </p:spPr>
        <p:txBody>
          <a:bodyPr wrap="square" rtlCol="0">
            <a:spAutoFit/>
          </a:bodyPr>
          <a:lstStyle/>
          <a:p>
            <a:pPr algn="ctr"/>
            <a:r>
              <a:rPr lang="en-US" sz="1100" b="1" dirty="0">
                <a:latin typeface="Times New Roman" panose="02020603050405020304" pitchFamily="18" charset="0"/>
                <a:cs typeface="Times New Roman" panose="02020603050405020304" pitchFamily="18" charset="0"/>
              </a:rPr>
              <a:t>Each month, we will feature a different area of the County or a point of interest.  Our goal is to inspire you to visit these locations and promote them to travelers beyond our area. Together, we can boost tourism and showcase the beauty of Mohave County!</a:t>
            </a:r>
          </a:p>
        </p:txBody>
      </p:sp>
      <p:pic>
        <p:nvPicPr>
          <p:cNvPr id="15" name="Picture 14" descr="A cactus in a desert&#10;&#10;Description automatically generated with medium confidence">
            <a:extLst>
              <a:ext uri="{FF2B5EF4-FFF2-40B4-BE49-F238E27FC236}">
                <a16:creationId xmlns:a16="http://schemas.microsoft.com/office/drawing/2014/main" id="{FFA5A314-3732-C953-DB48-A812629B57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0378" y="4078"/>
            <a:ext cx="1156436" cy="1188720"/>
          </a:xfrm>
          <a:prstGeom prst="rect">
            <a:avLst/>
          </a:prstGeom>
        </p:spPr>
      </p:pic>
      <p:sp>
        <p:nvSpPr>
          <p:cNvPr id="19" name="TextBox 18">
            <a:extLst>
              <a:ext uri="{FF2B5EF4-FFF2-40B4-BE49-F238E27FC236}">
                <a16:creationId xmlns:a16="http://schemas.microsoft.com/office/drawing/2014/main" id="{EFF63223-4DA6-8CD1-688B-E9010CF0460F}"/>
              </a:ext>
            </a:extLst>
          </p:cNvPr>
          <p:cNvSpPr txBox="1"/>
          <p:nvPr/>
        </p:nvSpPr>
        <p:spPr>
          <a:xfrm>
            <a:off x="899778" y="394179"/>
            <a:ext cx="3082251"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Roaming</a:t>
            </a:r>
            <a:r>
              <a:rPr lang="en-US" sz="2400" dirty="0">
                <a:latin typeface="Times New Roman" panose="02020603050405020304" pitchFamily="18" charset="0"/>
                <a:cs typeface="Times New Roman" panose="02020603050405020304" pitchFamily="18" charset="0"/>
              </a:rPr>
              <a:t> </a:t>
            </a:r>
          </a:p>
        </p:txBody>
      </p:sp>
      <p:sp>
        <p:nvSpPr>
          <p:cNvPr id="20" name="TextBox 19">
            <a:extLst>
              <a:ext uri="{FF2B5EF4-FFF2-40B4-BE49-F238E27FC236}">
                <a16:creationId xmlns:a16="http://schemas.microsoft.com/office/drawing/2014/main" id="{01D2A8E7-FC14-86EF-D20A-C36F6913F942}"/>
              </a:ext>
            </a:extLst>
          </p:cNvPr>
          <p:cNvSpPr txBox="1"/>
          <p:nvPr/>
        </p:nvSpPr>
        <p:spPr>
          <a:xfrm>
            <a:off x="3505200" y="416153"/>
            <a:ext cx="3082251"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Cactus </a:t>
            </a:r>
          </a:p>
        </p:txBody>
      </p:sp>
      <p:sp>
        <p:nvSpPr>
          <p:cNvPr id="5" name="TextBox 4">
            <a:extLst>
              <a:ext uri="{FF2B5EF4-FFF2-40B4-BE49-F238E27FC236}">
                <a16:creationId xmlns:a16="http://schemas.microsoft.com/office/drawing/2014/main" id="{C185963F-0A14-97D0-5472-195C59714BF8}"/>
              </a:ext>
            </a:extLst>
          </p:cNvPr>
          <p:cNvSpPr txBox="1"/>
          <p:nvPr/>
        </p:nvSpPr>
        <p:spPr>
          <a:xfrm>
            <a:off x="757960" y="1871244"/>
            <a:ext cx="6448136" cy="8293745"/>
          </a:xfrm>
          <a:prstGeom prst="rect">
            <a:avLst/>
          </a:prstGeom>
          <a:noFill/>
        </p:spPr>
        <p:txBody>
          <a:bodyPr wrap="square" rtlCol="0">
            <a:spAutoFit/>
          </a:bodyPr>
          <a:lstStyle/>
          <a:p>
            <a:pPr marL="0" marR="0" algn="ctr">
              <a:spcBef>
                <a:spcPts val="0"/>
              </a:spcBef>
              <a:spcAft>
                <a:spcPts val="0"/>
              </a:spcAft>
            </a:pPr>
            <a:r>
              <a:rPr lang="en-US"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Willow Beach, Arizona: The Southwest’s Hidden Oasis of Adventure and Tranquility</a:t>
            </a:r>
            <a:endParaRPr lang="en-US"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By Tami Ursenbach</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15000"/>
              </a:lnSpc>
              <a:spcBef>
                <a:spcPts val="0"/>
              </a:spcBef>
              <a:spcAft>
                <a:spcPts val="800"/>
              </a:spcAft>
            </a:pPr>
            <a:r>
              <a:rPr lang="en-US" sz="1100" kern="100" dirty="0">
                <a:effectLst/>
                <a:latin typeface="Times New Roman" panose="02020603050405020304" pitchFamily="18" charset="0"/>
                <a:ea typeface="Aptos" panose="020B0004020202020204" pitchFamily="34" charset="0"/>
                <a:cs typeface="Times New Roman" panose="02020603050405020304" pitchFamily="18" charset="0"/>
              </a:rPr>
              <a:t>If you're looking for your next unforgettable getaway, pack your bags and set your sights on Willow Beach, Arizona—a jaw-dropping natural oasis tucked along the Colorado River just 45 minutes from Las Vegas. With its emerald waters, mystical hot springs, and epic desert landscapes, this slice of the Southwest is nothing short of magical. Whether you're craving heart-pounding adventure, peaceful escapes into nature, or one-of-a-kind photo opportunities, Willow Beach is the destination that delivers it all.</a:t>
            </a:r>
          </a:p>
          <a:p>
            <a:pPr marL="0" marR="0">
              <a:lnSpc>
                <a:spcPct val="115000"/>
              </a:lnSpc>
              <a:spcBef>
                <a:spcPts val="0"/>
              </a:spcBef>
              <a:spcAft>
                <a:spcPts val="800"/>
              </a:spcAft>
            </a:pPr>
            <a:r>
              <a:rPr lang="en-US" sz="1100" kern="100" dirty="0">
                <a:effectLst/>
                <a:latin typeface="Times New Roman" panose="02020603050405020304" pitchFamily="18" charset="0"/>
                <a:ea typeface="Aptos" panose="020B0004020202020204" pitchFamily="34" charset="0"/>
                <a:cs typeface="Times New Roman" panose="02020603050405020304" pitchFamily="18" charset="0"/>
              </a:rPr>
              <a:t>Imagine launching a kayak from the serene harbor of Willow Beach, the water crystal-clear beneath your boat as you glide through towering canyon walls. Just two miles upstream, you’ll enter the spellbinding world of </a:t>
            </a:r>
            <a:r>
              <a:rPr lang="en-US" sz="1100" b="1" kern="100" dirty="0">
                <a:effectLst/>
                <a:latin typeface="Times New Roman" panose="02020603050405020304" pitchFamily="18" charset="0"/>
                <a:ea typeface="Aptos" panose="020B0004020202020204" pitchFamily="34" charset="0"/>
                <a:cs typeface="Times New Roman" panose="02020603050405020304" pitchFamily="18" charset="0"/>
              </a:rPr>
              <a:t>Emerald Cove</a:t>
            </a:r>
            <a:r>
              <a:rPr lang="en-US" sz="1100" kern="100" dirty="0">
                <a:effectLst/>
                <a:latin typeface="Times New Roman" panose="02020603050405020304" pitchFamily="18" charset="0"/>
                <a:ea typeface="Aptos" panose="020B0004020202020204" pitchFamily="34" charset="0"/>
                <a:cs typeface="Times New Roman" panose="02020603050405020304" pitchFamily="18" charset="0"/>
              </a:rPr>
              <a:t>, where the sunlight reflects off the water in a brilliant green glow that feels almost otherworldly. This breathtaking spot is only accessible by water, making the journey itself part of the adventure. As you paddle, keep an eye out for bighorn sheep scaling rocky cliffs or bald eagles soaring overhead—nature puts on quite the show out here.</a:t>
            </a:r>
          </a:p>
          <a:p>
            <a:pPr marL="0" marR="0">
              <a:lnSpc>
                <a:spcPct val="115000"/>
              </a:lnSpc>
              <a:spcBef>
                <a:spcPts val="0"/>
              </a:spcBef>
              <a:spcAft>
                <a:spcPts val="800"/>
              </a:spcAft>
            </a:pPr>
            <a:r>
              <a:rPr lang="en-US" sz="1100" kern="100" dirty="0">
                <a:effectLst/>
                <a:latin typeface="Times New Roman" panose="02020603050405020304" pitchFamily="18" charset="0"/>
                <a:ea typeface="Aptos" panose="020B0004020202020204" pitchFamily="34" charset="0"/>
                <a:cs typeface="Times New Roman" panose="02020603050405020304" pitchFamily="18" charset="0"/>
              </a:rPr>
              <a:t>For the explorers at heart, Willow Beach is also the gateway to the </a:t>
            </a:r>
            <a:r>
              <a:rPr lang="en-US" sz="1100" b="1" kern="100" dirty="0">
                <a:effectLst/>
                <a:latin typeface="Times New Roman" panose="02020603050405020304" pitchFamily="18" charset="0"/>
                <a:ea typeface="Aptos" panose="020B0004020202020204" pitchFamily="34" charset="0"/>
                <a:cs typeface="Times New Roman" panose="02020603050405020304" pitchFamily="18" charset="0"/>
              </a:rPr>
              <a:t>legendary Arizona Hot Springs</a:t>
            </a:r>
            <a:r>
              <a:rPr lang="en-US" sz="1100" kern="100" dirty="0">
                <a:effectLst/>
                <a:latin typeface="Times New Roman" panose="02020603050405020304" pitchFamily="18" charset="0"/>
                <a:ea typeface="Aptos" panose="020B0004020202020204" pitchFamily="34" charset="0"/>
                <a:cs typeface="Times New Roman" panose="02020603050405020304" pitchFamily="18" charset="0"/>
              </a:rPr>
              <a:t>. The hike to reach them winds through volcanic rock formations and narrow slot canyons, creating a true desert adventure before rewarding you with a series of natural pools heated by geothermal energy. You’ll climb a 20-foot ladder and follow a creek through a dramatic canyon, finally arriving at the hidden springs where you can soak your worries away, surrounded by nothing but the sights and sounds of nature. It’s a surreal, soul-soothing experience you’ll never forget.</a:t>
            </a:r>
          </a:p>
          <a:p>
            <a:pPr marL="0" marR="0">
              <a:lnSpc>
                <a:spcPct val="115000"/>
              </a:lnSpc>
              <a:spcBef>
                <a:spcPts val="0"/>
              </a:spcBef>
              <a:spcAft>
                <a:spcPts val="800"/>
              </a:spcAft>
            </a:pPr>
            <a:r>
              <a:rPr lang="en-US" sz="1100" kern="100" dirty="0">
                <a:effectLst/>
                <a:latin typeface="Times New Roman" panose="02020603050405020304" pitchFamily="18" charset="0"/>
                <a:ea typeface="Aptos" panose="020B0004020202020204" pitchFamily="34" charset="0"/>
                <a:cs typeface="Times New Roman" panose="02020603050405020304" pitchFamily="18" charset="0"/>
              </a:rPr>
              <a:t>Back at the </a:t>
            </a:r>
            <a:r>
              <a:rPr lang="en-US" sz="1100" b="1" kern="100" dirty="0">
                <a:effectLst/>
                <a:latin typeface="Times New Roman" panose="02020603050405020304" pitchFamily="18" charset="0"/>
                <a:ea typeface="Aptos" panose="020B0004020202020204" pitchFamily="34" charset="0"/>
                <a:cs typeface="Times New Roman" panose="02020603050405020304" pitchFamily="18" charset="0"/>
              </a:rPr>
              <a:t>Willow Beach Marina</a:t>
            </a:r>
            <a:r>
              <a:rPr lang="en-US" sz="1100" kern="100" dirty="0">
                <a:effectLst/>
                <a:latin typeface="Times New Roman" panose="02020603050405020304" pitchFamily="18" charset="0"/>
                <a:ea typeface="Aptos" panose="020B0004020202020204" pitchFamily="34" charset="0"/>
                <a:cs typeface="Times New Roman" panose="02020603050405020304" pitchFamily="18" charset="0"/>
              </a:rPr>
              <a:t>, life moves at the perfect pace. Rent a pontoon boat for a lazy river cruise, cast a fishing line into the cool, deep waters, or enjoy lunch at the Willow Beach Grill as the sun dances on the water. The marina has everything you need to fuel your day of discovery, from equipment rentals to snacks and souvenirs. Whether you're an experienced outdoors enthusiast or simply in search of beauty and peace, Willow Beach rolls out the welcome mat with style.</a:t>
            </a:r>
          </a:p>
          <a:p>
            <a:pPr marL="0" marR="0">
              <a:lnSpc>
                <a:spcPct val="115000"/>
              </a:lnSpc>
              <a:spcBef>
                <a:spcPts val="0"/>
              </a:spcBef>
              <a:spcAft>
                <a:spcPts val="800"/>
              </a:spcAft>
            </a:pPr>
            <a:r>
              <a:rPr lang="en-US" sz="1100" kern="100" dirty="0">
                <a:effectLst/>
                <a:latin typeface="Times New Roman" panose="02020603050405020304" pitchFamily="18" charset="0"/>
                <a:ea typeface="Aptos" panose="020B0004020202020204" pitchFamily="34" charset="0"/>
                <a:cs typeface="Times New Roman" panose="02020603050405020304" pitchFamily="18" charset="0"/>
              </a:rPr>
              <a:t>Best of all, this incredible destination is accessible year-round, though spring and fall offer the most comfortable weather for hiking and paddling. And when you visit, you're not just seeing nature—you’re living in it. The contrast of sparkling waters against dramatic desert cliffs is pure cinematic magic, and it’s no wonder so many adventurers return year after year.</a:t>
            </a:r>
          </a:p>
          <a:p>
            <a:pPr marL="0" marR="0">
              <a:lnSpc>
                <a:spcPct val="115000"/>
              </a:lnSpc>
              <a:spcBef>
                <a:spcPts val="0"/>
              </a:spcBef>
              <a:spcAft>
                <a:spcPts val="800"/>
              </a:spcAft>
            </a:pPr>
            <a:r>
              <a:rPr lang="en-US" sz="1100" kern="100" dirty="0">
                <a:effectLst/>
                <a:latin typeface="Times New Roman" panose="02020603050405020304" pitchFamily="18" charset="0"/>
                <a:ea typeface="Aptos" panose="020B0004020202020204" pitchFamily="34" charset="0"/>
                <a:cs typeface="Times New Roman" panose="02020603050405020304" pitchFamily="18" charset="0"/>
              </a:rPr>
              <a:t>So don’t just dream about your next vacation—make it unforgettable. Discover Willow Beach, explore the emerald wonder of the cove, hike into the wild to soak in ancient hot springs, and experience the raw beauty and energy of Arizona’s best-kept secret. This is not just a trip. It’s a memory in the making.</a:t>
            </a:r>
          </a:p>
          <a:p>
            <a:pPr marR="0" lvl="0">
              <a:lnSpc>
                <a:spcPct val="107000"/>
              </a:lnSpc>
              <a:spcBef>
                <a:spcPts val="0"/>
              </a:spcBef>
              <a:spcAft>
                <a:spcPts val="800"/>
              </a:spcAft>
              <a:buSzPts val="1000"/>
              <a:tabLst>
                <a:tab pos="457200" algn="l"/>
              </a:tabLs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4256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tile tx="0" ty="0" sx="100000" sy="100000" flip="none" algn="tl"/>
        </a:blipFill>
        <a:effectLst/>
      </p:bgPr>
    </p:bg>
    <p:spTree>
      <p:nvGrpSpPr>
        <p:cNvPr id="1" name=""/>
        <p:cNvGrpSpPr/>
        <p:nvPr/>
      </p:nvGrpSpPr>
      <p:grpSpPr>
        <a:xfrm>
          <a:off x="0" y="0"/>
          <a:ext cx="0" cy="0"/>
          <a:chOff x="0" y="0"/>
          <a:chExt cx="0" cy="0"/>
        </a:xfrm>
      </p:grpSpPr>
      <p:grpSp>
        <p:nvGrpSpPr>
          <p:cNvPr id="2" name="Group 2"/>
          <p:cNvGrpSpPr/>
          <p:nvPr/>
        </p:nvGrpSpPr>
        <p:grpSpPr>
          <a:xfrm>
            <a:off x="0" y="8685276"/>
            <a:ext cx="7772400" cy="1373124"/>
            <a:chOff x="0" y="0"/>
            <a:chExt cx="10363200" cy="1830832"/>
          </a:xfrm>
        </p:grpSpPr>
        <p:sp>
          <p:nvSpPr>
            <p:cNvPr id="3" name="Freeform 3"/>
            <p:cNvSpPr/>
            <p:nvPr/>
          </p:nvSpPr>
          <p:spPr>
            <a:xfrm>
              <a:off x="0" y="0"/>
              <a:ext cx="10363200" cy="1830832"/>
            </a:xfrm>
            <a:custGeom>
              <a:avLst/>
              <a:gdLst/>
              <a:ahLst/>
              <a:cxnLst/>
              <a:rect l="l" t="t" r="r" b="b"/>
              <a:pathLst>
                <a:path w="10363200" h="1830832">
                  <a:moveTo>
                    <a:pt x="0" y="0"/>
                  </a:moveTo>
                  <a:lnTo>
                    <a:pt x="10363200" y="0"/>
                  </a:lnTo>
                  <a:lnTo>
                    <a:pt x="10363200" y="1830832"/>
                  </a:lnTo>
                  <a:lnTo>
                    <a:pt x="0" y="18308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0" y="794512"/>
              <a:ext cx="2850187" cy="807299"/>
            </a:xfrm>
            <a:custGeom>
              <a:avLst/>
              <a:gdLst/>
              <a:ahLst/>
              <a:cxnLst/>
              <a:rect l="l" t="t" r="r" b="b"/>
              <a:pathLst>
                <a:path w="2850187" h="807299">
                  <a:moveTo>
                    <a:pt x="0" y="0"/>
                  </a:moveTo>
                  <a:lnTo>
                    <a:pt x="2850187" y="0"/>
                  </a:lnTo>
                  <a:lnTo>
                    <a:pt x="2850187" y="807299"/>
                  </a:lnTo>
                  <a:lnTo>
                    <a:pt x="0" y="807299"/>
                  </a:lnTo>
                  <a:lnTo>
                    <a:pt x="0" y="0"/>
                  </a:lnTo>
                  <a:close/>
                </a:path>
              </a:pathLst>
            </a:custGeom>
            <a:blipFill>
              <a:blip r:embed="rId5"/>
              <a:stretch>
                <a:fillRect t="-8684" b="-8684"/>
              </a:stretch>
            </a:blipFill>
          </p:spPr>
          <p:txBody>
            <a:bodyPr/>
            <a:lstStyle/>
            <a:p>
              <a:endParaRPr lang="en-US"/>
            </a:p>
          </p:txBody>
        </p:sp>
      </p:grpSp>
      <p:sp>
        <p:nvSpPr>
          <p:cNvPr id="6" name="TextBox 5">
            <a:extLst>
              <a:ext uri="{FF2B5EF4-FFF2-40B4-BE49-F238E27FC236}">
                <a16:creationId xmlns:a16="http://schemas.microsoft.com/office/drawing/2014/main" id="{215EAC90-F60B-7B29-AE67-C385921A5649}"/>
              </a:ext>
            </a:extLst>
          </p:cNvPr>
          <p:cNvSpPr txBox="1"/>
          <p:nvPr/>
        </p:nvSpPr>
        <p:spPr>
          <a:xfrm>
            <a:off x="685800" y="313208"/>
            <a:ext cx="6477000" cy="3865354"/>
          </a:xfrm>
          <a:prstGeom prst="rect">
            <a:avLst/>
          </a:prstGeom>
          <a:noFill/>
        </p:spPr>
        <p:txBody>
          <a:bodyPr wrap="square" rtlCol="0">
            <a:spAutoFit/>
          </a:bodyPr>
          <a:lstStyle/>
          <a:p>
            <a:pPr marL="0" marR="0" algn="ctr">
              <a:lnSpc>
                <a:spcPct val="107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Tourism Meeting Notes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August Regional Tourism Meeting cancelled – Next meeting scheduled for September 18, 2025</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Email Beatriz Soto at </a:t>
            </a:r>
            <a:r>
              <a:rPr lang="en-US" sz="1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hlinkClick r:id="rId6"/>
              </a:rPr>
              <a:t>sotobe@mohave.gov</a:t>
            </a:r>
            <a:r>
              <a:rPr lang="en-US" sz="1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to RSVP. </a:t>
            </a:r>
            <a:br>
              <a:rPr lang="en-US" sz="12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B5FC4F5-C6C6-E2AE-7D11-6BDE53866B4D}"/>
              </a:ext>
            </a:extLst>
          </p:cNvPr>
          <p:cNvSpPr txBox="1"/>
          <p:nvPr/>
        </p:nvSpPr>
        <p:spPr>
          <a:xfrm>
            <a:off x="6195906" y="9612874"/>
            <a:ext cx="1420797"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Continues next page </a:t>
            </a:r>
          </a:p>
        </p:txBody>
      </p:sp>
      <p:pic>
        <p:nvPicPr>
          <p:cNvPr id="10" name="Picture 9">
            <a:extLst>
              <a:ext uri="{FF2B5EF4-FFF2-40B4-BE49-F238E27FC236}">
                <a16:creationId xmlns:a16="http://schemas.microsoft.com/office/drawing/2014/main" id="{219AF222-52B5-D73E-9949-EC84521E43F2}"/>
              </a:ext>
            </a:extLst>
          </p:cNvPr>
          <p:cNvPicPr>
            <a:picLocks noChangeAspect="1"/>
          </p:cNvPicPr>
          <p:nvPr/>
        </p:nvPicPr>
        <p:blipFill>
          <a:blip r:embed="rId7"/>
          <a:stretch>
            <a:fillRect/>
          </a:stretch>
        </p:blipFill>
        <p:spPr>
          <a:xfrm>
            <a:off x="1013818" y="1394726"/>
            <a:ext cx="5744763" cy="7468192"/>
          </a:xfrm>
          <a:prstGeom prst="rect">
            <a:avLst/>
          </a:prstGeom>
        </p:spPr>
      </p:pic>
    </p:spTree>
    <p:extLst>
      <p:ext uri="{BB962C8B-B14F-4D97-AF65-F5344CB8AC3E}">
        <p14:creationId xmlns:p14="http://schemas.microsoft.com/office/powerpoint/2010/main" val="1209797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7848536" cy="2420927"/>
          </a:xfrm>
          <a:custGeom>
            <a:avLst/>
            <a:gdLst/>
            <a:ahLst/>
            <a:cxnLst/>
            <a:rect l="l" t="t" r="r" b="b"/>
            <a:pathLst>
              <a:path w="7848536" h="2420927">
                <a:moveTo>
                  <a:pt x="0" y="0"/>
                </a:moveTo>
                <a:lnTo>
                  <a:pt x="7848536" y="0"/>
                </a:lnTo>
                <a:lnTo>
                  <a:pt x="7848536" y="2420927"/>
                </a:lnTo>
                <a:lnTo>
                  <a:pt x="0" y="2420927"/>
                </a:lnTo>
                <a:lnTo>
                  <a:pt x="0" y="0"/>
                </a:lnTo>
                <a:close/>
              </a:path>
            </a:pathLst>
          </a:custGeom>
          <a:blipFill>
            <a:blip r:embed="rId2"/>
            <a:stretch>
              <a:fillRect t="-30942" r="-29320" b="-148033"/>
            </a:stretch>
          </a:blipFill>
        </p:spPr>
        <p:txBody>
          <a:bodyPr/>
          <a:lstStyle/>
          <a:p>
            <a:endParaRPr lang="en-US"/>
          </a:p>
        </p:txBody>
      </p:sp>
      <p:sp>
        <p:nvSpPr>
          <p:cNvPr id="3" name="Freeform 3"/>
          <p:cNvSpPr/>
          <p:nvPr/>
        </p:nvSpPr>
        <p:spPr>
          <a:xfrm>
            <a:off x="90217" y="1201466"/>
            <a:ext cx="7807378" cy="2091469"/>
          </a:xfrm>
          <a:custGeom>
            <a:avLst/>
            <a:gdLst/>
            <a:ahLst/>
            <a:cxnLst/>
            <a:rect l="l" t="t" r="r" b="b"/>
            <a:pathLst>
              <a:path w="7807378" h="2091469">
                <a:moveTo>
                  <a:pt x="0" y="0"/>
                </a:moveTo>
                <a:lnTo>
                  <a:pt x="7807378" y="0"/>
                </a:lnTo>
                <a:lnTo>
                  <a:pt x="7807378" y="2091469"/>
                </a:lnTo>
                <a:lnTo>
                  <a:pt x="0" y="2091469"/>
                </a:lnTo>
                <a:lnTo>
                  <a:pt x="0" y="0"/>
                </a:lnTo>
                <a:close/>
              </a:path>
            </a:pathLst>
          </a:custGeom>
          <a:blipFill>
            <a:blip r:embed="rId3"/>
            <a:stretch>
              <a:fillRect t="-39824" b="-39824"/>
            </a:stretch>
          </a:blipFill>
        </p:spPr>
        <p:txBody>
          <a:bodyPr/>
          <a:lstStyle/>
          <a:p>
            <a:endParaRPr lang="en-US"/>
          </a:p>
        </p:txBody>
      </p:sp>
      <p:sp>
        <p:nvSpPr>
          <p:cNvPr id="4" name="Freeform 4"/>
          <p:cNvSpPr/>
          <p:nvPr/>
        </p:nvSpPr>
        <p:spPr>
          <a:xfrm>
            <a:off x="0" y="8700541"/>
            <a:ext cx="7772400" cy="1364552"/>
          </a:xfrm>
          <a:custGeom>
            <a:avLst/>
            <a:gdLst/>
            <a:ahLst/>
            <a:cxnLst/>
            <a:rect l="l" t="t" r="r" b="b"/>
            <a:pathLst>
              <a:path w="7723880" h="1364552">
                <a:moveTo>
                  <a:pt x="0" y="0"/>
                </a:moveTo>
                <a:lnTo>
                  <a:pt x="7723880" y="0"/>
                </a:lnTo>
                <a:lnTo>
                  <a:pt x="7723880" y="1364552"/>
                </a:lnTo>
                <a:lnTo>
                  <a:pt x="0" y="13645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79403" y="9287853"/>
            <a:ext cx="1839127" cy="611405"/>
          </a:xfrm>
          <a:custGeom>
            <a:avLst/>
            <a:gdLst/>
            <a:ahLst/>
            <a:cxnLst/>
            <a:rect l="l" t="t" r="r" b="b"/>
            <a:pathLst>
              <a:path w="1839127" h="611405">
                <a:moveTo>
                  <a:pt x="0" y="0"/>
                </a:moveTo>
                <a:lnTo>
                  <a:pt x="1839127" y="0"/>
                </a:lnTo>
                <a:lnTo>
                  <a:pt x="1839127" y="611405"/>
                </a:lnTo>
                <a:lnTo>
                  <a:pt x="0" y="611405"/>
                </a:lnTo>
                <a:lnTo>
                  <a:pt x="0" y="0"/>
                </a:lnTo>
                <a:close/>
              </a:path>
            </a:pathLst>
          </a:custGeom>
          <a:blipFill>
            <a:blip r:embed="rId6"/>
            <a:stretch>
              <a:fillRect/>
            </a:stretch>
          </a:blipFill>
        </p:spPr>
        <p:txBody>
          <a:bodyPr/>
          <a:lstStyle/>
          <a:p>
            <a:endParaRPr lang="en-US"/>
          </a:p>
        </p:txBody>
      </p:sp>
      <p:sp>
        <p:nvSpPr>
          <p:cNvPr id="6" name="Freeform 6"/>
          <p:cNvSpPr/>
          <p:nvPr/>
        </p:nvSpPr>
        <p:spPr>
          <a:xfrm rot="-5400000">
            <a:off x="2848441" y="-2473154"/>
            <a:ext cx="2166274" cy="7848536"/>
          </a:xfrm>
          <a:custGeom>
            <a:avLst/>
            <a:gdLst/>
            <a:ahLst/>
            <a:cxnLst/>
            <a:rect l="l" t="t" r="r" b="b"/>
            <a:pathLst>
              <a:path w="2166274" h="7848536">
                <a:moveTo>
                  <a:pt x="0" y="0"/>
                </a:moveTo>
                <a:lnTo>
                  <a:pt x="2166274" y="0"/>
                </a:lnTo>
                <a:lnTo>
                  <a:pt x="2166274" y="7848536"/>
                </a:lnTo>
                <a:lnTo>
                  <a:pt x="0" y="7848536"/>
                </a:lnTo>
                <a:lnTo>
                  <a:pt x="0" y="0"/>
                </a:lnTo>
                <a:close/>
              </a:path>
            </a:pathLst>
          </a:custGeom>
          <a:blipFill>
            <a:blip r:embed="rId7"/>
            <a:stretch>
              <a:fillRect l="-78110" r="-81255" b="-2450"/>
            </a:stretch>
          </a:blipFill>
        </p:spPr>
        <p:txBody>
          <a:bodyPr/>
          <a:lstStyle/>
          <a:p>
            <a:endParaRPr lang="en-US"/>
          </a:p>
        </p:txBody>
      </p:sp>
      <p:sp>
        <p:nvSpPr>
          <p:cNvPr id="7" name="Freeform 7"/>
          <p:cNvSpPr/>
          <p:nvPr/>
        </p:nvSpPr>
        <p:spPr>
          <a:xfrm rot="-5494545">
            <a:off x="5543085" y="1375213"/>
            <a:ext cx="3168082" cy="1508799"/>
          </a:xfrm>
          <a:custGeom>
            <a:avLst/>
            <a:gdLst/>
            <a:ahLst/>
            <a:cxnLst/>
            <a:rect l="l" t="t" r="r" b="b"/>
            <a:pathLst>
              <a:path w="3168082" h="1508799">
                <a:moveTo>
                  <a:pt x="0" y="0"/>
                </a:moveTo>
                <a:lnTo>
                  <a:pt x="3168082" y="0"/>
                </a:lnTo>
                <a:lnTo>
                  <a:pt x="3168082" y="1508799"/>
                </a:lnTo>
                <a:lnTo>
                  <a:pt x="0" y="15087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TextBox 8"/>
          <p:cNvSpPr txBox="1"/>
          <p:nvPr/>
        </p:nvSpPr>
        <p:spPr>
          <a:xfrm>
            <a:off x="4273040" y="166974"/>
            <a:ext cx="3541109" cy="515802"/>
          </a:xfrm>
          <a:prstGeom prst="rect">
            <a:avLst/>
          </a:prstGeom>
        </p:spPr>
        <p:txBody>
          <a:bodyPr lIns="0" tIns="0" rIns="0" bIns="0" rtlCol="0" anchor="t">
            <a:spAutoFit/>
          </a:bodyPr>
          <a:lstStyle/>
          <a:p>
            <a:pPr algn="ctr">
              <a:lnSpc>
                <a:spcPts val="2024"/>
              </a:lnSpc>
            </a:pPr>
            <a:r>
              <a:rPr lang="en-US" sz="1840" spc="266">
                <a:solidFill>
                  <a:srgbClr val="406934"/>
                </a:solidFill>
                <a:latin typeface="Homemade Apple"/>
                <a:ea typeface="Homemade Apple"/>
                <a:cs typeface="Homemade Apple"/>
                <a:sym typeface="Homemade Apple"/>
              </a:rPr>
              <a:t>From the Desk</a:t>
            </a:r>
          </a:p>
          <a:p>
            <a:pPr algn="ctr">
              <a:lnSpc>
                <a:spcPts val="2024"/>
              </a:lnSpc>
            </a:pPr>
            <a:r>
              <a:rPr lang="en-US" sz="1840" spc="266">
                <a:solidFill>
                  <a:srgbClr val="406934"/>
                </a:solidFill>
                <a:latin typeface="Homemade Apple"/>
                <a:ea typeface="Homemade Apple"/>
                <a:cs typeface="Homemade Apple"/>
                <a:sym typeface="Homemade Apple"/>
              </a:rPr>
              <a:t>of Michelle</a:t>
            </a:r>
          </a:p>
        </p:txBody>
      </p:sp>
      <p:sp>
        <p:nvSpPr>
          <p:cNvPr id="9" name="Freeform 9"/>
          <p:cNvSpPr/>
          <p:nvPr/>
        </p:nvSpPr>
        <p:spPr>
          <a:xfrm>
            <a:off x="5877307" y="975852"/>
            <a:ext cx="1310893" cy="1846871"/>
          </a:xfrm>
          <a:custGeom>
            <a:avLst/>
            <a:gdLst/>
            <a:ahLst/>
            <a:cxnLst/>
            <a:rect l="l" t="t" r="r" b="b"/>
            <a:pathLst>
              <a:path w="1310893" h="1846871">
                <a:moveTo>
                  <a:pt x="0" y="0"/>
                </a:moveTo>
                <a:lnTo>
                  <a:pt x="1310893" y="0"/>
                </a:lnTo>
                <a:lnTo>
                  <a:pt x="1310893" y="1846871"/>
                </a:lnTo>
                <a:lnTo>
                  <a:pt x="0" y="1846871"/>
                </a:lnTo>
                <a:lnTo>
                  <a:pt x="0" y="0"/>
                </a:lnTo>
                <a:close/>
              </a:path>
            </a:pathLst>
          </a:custGeom>
          <a:blipFill>
            <a:blip r:embed="rId10"/>
            <a:stretch>
              <a:fillRect l="-14060" r="-10545" b="-2806"/>
            </a:stretch>
          </a:blipFill>
          <a:ln w="3175">
            <a:solidFill>
              <a:schemeClr val="tx2">
                <a:lumMod val="75000"/>
              </a:schemeClr>
            </a:solidFill>
          </a:ln>
        </p:spPr>
        <p:txBody>
          <a:bodyPr/>
          <a:lstStyle/>
          <a:p>
            <a:endParaRPr lang="en-US"/>
          </a:p>
        </p:txBody>
      </p:sp>
      <p:sp>
        <p:nvSpPr>
          <p:cNvPr id="12" name="TextBox 11">
            <a:extLst>
              <a:ext uri="{FF2B5EF4-FFF2-40B4-BE49-F238E27FC236}">
                <a16:creationId xmlns:a16="http://schemas.microsoft.com/office/drawing/2014/main" id="{712A58EF-0831-B74B-BE0E-AEB4119BE9C9}"/>
              </a:ext>
            </a:extLst>
          </p:cNvPr>
          <p:cNvSpPr txBox="1"/>
          <p:nvPr/>
        </p:nvSpPr>
        <p:spPr>
          <a:xfrm>
            <a:off x="679206" y="2846453"/>
            <a:ext cx="6629400" cy="5078313"/>
          </a:xfrm>
          <a:prstGeom prst="rect">
            <a:avLst/>
          </a:prstGeom>
          <a:noFill/>
        </p:spPr>
        <p:txBody>
          <a:bodyPr wrap="square">
            <a:spAutoFit/>
          </a:bodyPr>
          <a:lstStyle/>
          <a:p>
            <a:pPr marL="0" marR="0"/>
            <a:r>
              <a:rPr lang="en-US" sz="1200" b="1" i="1" dirty="0">
                <a:effectLst/>
                <a:latin typeface="Times New Roman" panose="02020603050405020304" pitchFamily="18" charset="0"/>
                <a:ea typeface="Calibri" panose="020F0502020204030204" pitchFamily="34" charset="0"/>
                <a:cs typeface="Times New Roman" panose="02020603050405020304" pitchFamily="18" charset="0"/>
              </a:rPr>
              <a:t>September is National Preparedness Month: Is Your Business Ready?</a:t>
            </a:r>
          </a:p>
          <a:p>
            <a:pPr marL="0" marR="0"/>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September isn’t just the month the weather starts to cool (a little) in Mohave County — it’s also </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National Preparedness Month</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 nationwide effort to help communities and businesses get ready for the unexpected.</a:t>
            </a:r>
          </a:p>
          <a:p>
            <a:pPr marL="0" marR="0"/>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r>
              <a:rPr lang="en-US" sz="1200" dirty="0">
                <a:effectLst/>
                <a:latin typeface="Times New Roman" panose="02020603050405020304" pitchFamily="18" charset="0"/>
                <a:ea typeface="Calibri" panose="020F0502020204030204" pitchFamily="34" charset="0"/>
                <a:cs typeface="Times New Roman" panose="02020603050405020304" pitchFamily="18" charset="0"/>
              </a:rPr>
              <a:t>For small rural businesses, preparedness is more than just good planning — it can mean the difference between bouncing back quickly or closing the doors for good. Whether it’s a prolonged power outage, a supply chain delay, flash flooding, or even a wildfire, rural businesses face unique challenges. Longer emergency response times, limited backup suppliers, and smaller staff sizes mean being ready is critical.</a:t>
            </a:r>
          </a:p>
          <a:p>
            <a:pPr marL="0" marR="0"/>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Three Steps to Get Started This Month:</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Know Your Risks</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 Identify the top threats in your area. In Mohave County, this might include monsoon storms, transportation disruptions, or extended power outages.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Protect Your Data &amp; Operations</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 Back up records off-site or to the cloud, have a list of key suppliers and customer contacts, and make sure your insurance is up to date.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Create a Simple Continuity Plan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 Write down who does what if your operations are disrupted. Even a one-page plan can save valuable time.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Small steps now can make a big difference later. Your business is a vital part of the local economy — and the community depends on you.</a:t>
            </a:r>
          </a:p>
          <a:p>
            <a:pPr marL="0" marR="0"/>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r>
              <a:rPr lang="en-US" sz="1200" dirty="0">
                <a:effectLst/>
                <a:latin typeface="Times New Roman" panose="02020603050405020304" pitchFamily="18" charset="0"/>
                <a:ea typeface="Calibri" panose="020F0502020204030204" pitchFamily="34" charset="0"/>
                <a:cs typeface="Times New Roman" panose="02020603050405020304" pitchFamily="18" charset="0"/>
              </a:rPr>
              <a:t>For more resources on creating a business preparedness plan, you can visit </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Ready.gov</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the official website of the U.S. Department of Homeland Security. Below is a Mohave </a:t>
            </a:r>
            <a:r>
              <a:rPr lang="en-US" sz="1200">
                <a:effectLst/>
                <a:latin typeface="Times New Roman" panose="02020603050405020304" pitchFamily="18" charset="0"/>
                <a:ea typeface="Calibri" panose="020F0502020204030204" pitchFamily="34" charset="0"/>
                <a:cs typeface="Times New Roman" panose="02020603050405020304" pitchFamily="18" charset="0"/>
              </a:rPr>
              <a:t>County edition.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r>
              <a:rPr lang="en-US" sz="1200" b="1" dirty="0">
                <a:latin typeface="Times New Roman" panose="02020603050405020304" pitchFamily="18" charset="0"/>
                <a:ea typeface="Calibri" panose="020F0502020204030204" pitchFamily="34" charset="0"/>
                <a:cs typeface="Times New Roman" panose="02020603050405020304" pitchFamily="18" charset="0"/>
              </a:rPr>
              <a:t>Small Business Preparedness Checklist (Mohave County Edition)</a:t>
            </a:r>
          </a:p>
          <a:p>
            <a:pPr marL="0" marR="0"/>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A5B720B-936B-1BDB-04D4-41E040452F51}"/>
              </a:ext>
            </a:extLst>
          </p:cNvPr>
          <p:cNvSpPr txBox="1"/>
          <p:nvPr/>
        </p:nvSpPr>
        <p:spPr>
          <a:xfrm>
            <a:off x="6195906" y="9612874"/>
            <a:ext cx="1420797" cy="430887"/>
          </a:xfrm>
          <a:prstGeom prst="rect">
            <a:avLst/>
          </a:prstGeom>
          <a:noFill/>
        </p:spPr>
        <p:txBody>
          <a:bodyPr wrap="square" rtlCol="0">
            <a:spAutoFit/>
          </a:bodyPr>
          <a:lstStyle/>
          <a:p>
            <a:endParaRPr lang="en-US" sz="1100" b="1" i="1" dirty="0">
              <a:latin typeface="Times New Roman" panose="02020603050405020304" pitchFamily="18" charset="0"/>
              <a:cs typeface="Times New Roman" panose="02020603050405020304" pitchFamily="18" charset="0"/>
            </a:endParaRPr>
          </a:p>
          <a:p>
            <a:endParaRPr lang="en-US" sz="1100" b="1" i="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DA212AB3-E6B9-33BE-D7E0-5190C03F8927}"/>
              </a:ext>
            </a:extLst>
          </p:cNvPr>
          <p:cNvSpPr txBox="1"/>
          <p:nvPr/>
        </p:nvSpPr>
        <p:spPr>
          <a:xfrm>
            <a:off x="678731" y="7646209"/>
            <a:ext cx="6629400" cy="2681888"/>
          </a:xfrm>
          <a:prstGeom prst="rect">
            <a:avLst/>
          </a:prstGeom>
          <a:noFill/>
        </p:spPr>
        <p:txBody>
          <a:bodyPr wrap="square" numCol="2">
            <a:spAutoFit/>
          </a:bodyPr>
          <a:lstStyle/>
          <a:p>
            <a:pPr marL="0" marR="0">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Identify top local risks                                               (storms, outages, transportation delays)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Back up records off-site or to the cloud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Wingdings" panose="05000000000000000000" pitchFamily="2" charset="2"/>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List key suppliers and customer contacts</a:t>
            </a:r>
          </a:p>
          <a:p>
            <a:pPr marL="171450" marR="0" indent="-171450">
              <a:lnSpc>
                <a:spcPct val="107000"/>
              </a:lnSpc>
              <a:spcBef>
                <a:spcPts val="0"/>
              </a:spcBef>
              <a:spcAft>
                <a:spcPts val="800"/>
              </a:spcAft>
              <a:buFont typeface="Wingdings" panose="05000000000000000000" pitchFamily="2" charset="2"/>
              <a:buChar char="o"/>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Wingdings" panose="05000000000000000000" pitchFamily="2" charset="2"/>
              <a:buChar char="o"/>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Wingdings" panose="05000000000000000000" pitchFamily="2" charset="2"/>
              <a:buChar char="o"/>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Wingdings" panose="05000000000000000000" pitchFamily="2" charset="2"/>
              <a:buChar char="o"/>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Wingdings" panose="05000000000000000000" pitchFamily="2" charset="2"/>
              <a:buChar char="o"/>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Wingdings" panose="05000000000000000000" pitchFamily="2" charset="2"/>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Review and update your insurance coverage</a:t>
            </a:r>
          </a:p>
          <a:p>
            <a:pPr marL="0" marR="0">
              <a:lnSpc>
                <a:spcPct val="107000"/>
              </a:lnSpc>
              <a:spcBef>
                <a:spcPts val="0"/>
              </a:spcBef>
              <a:spcAft>
                <a:spcPts val="80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Create a one-page continuity plan</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Train staff on emergency procedures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Prepare an emergency supply kit for your location</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772400" cy="10058400"/>
            <a:chOff x="0" y="0"/>
            <a:chExt cx="10363200" cy="13411200"/>
          </a:xfrm>
        </p:grpSpPr>
        <p:sp>
          <p:nvSpPr>
            <p:cNvPr id="3" name="Freeform 3"/>
            <p:cNvSpPr/>
            <p:nvPr/>
          </p:nvSpPr>
          <p:spPr>
            <a:xfrm rot="-5400000">
              <a:off x="-4933429" y="4933429"/>
              <a:ext cx="13369600" cy="3502741"/>
            </a:xfrm>
            <a:custGeom>
              <a:avLst/>
              <a:gdLst/>
              <a:ahLst/>
              <a:cxnLst/>
              <a:rect l="l" t="t" r="r" b="b"/>
              <a:pathLst>
                <a:path w="13369600" h="3502741">
                  <a:moveTo>
                    <a:pt x="0" y="0"/>
                  </a:moveTo>
                  <a:lnTo>
                    <a:pt x="13369600" y="0"/>
                  </a:lnTo>
                  <a:lnTo>
                    <a:pt x="13369600" y="3502742"/>
                  </a:lnTo>
                  <a:lnTo>
                    <a:pt x="0" y="3502742"/>
                  </a:lnTo>
                  <a:lnTo>
                    <a:pt x="0" y="0"/>
                  </a:lnTo>
                  <a:close/>
                </a:path>
              </a:pathLst>
            </a:custGeom>
            <a:blipFill>
              <a:blip r:embed="rId3">
                <a:extLst>
                  <a:ext uri="{96DAC541-7B7A-43D3-8B79-37D633B846F1}">
                    <asvg:svgBlip xmlns:asvg="http://schemas.microsoft.com/office/drawing/2016/SVG/main" r:embed="rId4"/>
                  </a:ext>
                </a:extLst>
              </a:blip>
              <a:stretch>
                <a:fillRect l="-11693" t="-147148" r="-25734" b="-2667"/>
              </a:stretch>
            </a:blipFill>
          </p:spPr>
          <p:txBody>
            <a:bodyPr/>
            <a:lstStyle/>
            <a:p>
              <a:endParaRPr lang="en-US" dirty="0"/>
            </a:p>
          </p:txBody>
        </p:sp>
        <p:sp>
          <p:nvSpPr>
            <p:cNvPr id="4" name="Freeform 4"/>
            <p:cNvSpPr/>
            <p:nvPr/>
          </p:nvSpPr>
          <p:spPr>
            <a:xfrm>
              <a:off x="0" y="11580368"/>
              <a:ext cx="10363200" cy="1830832"/>
            </a:xfrm>
            <a:custGeom>
              <a:avLst/>
              <a:gdLst/>
              <a:ahLst/>
              <a:cxnLst/>
              <a:rect l="l" t="t" r="r" b="b"/>
              <a:pathLst>
                <a:path w="10363200" h="1830832">
                  <a:moveTo>
                    <a:pt x="0" y="0"/>
                  </a:moveTo>
                  <a:lnTo>
                    <a:pt x="10363200" y="0"/>
                  </a:lnTo>
                  <a:lnTo>
                    <a:pt x="10363200" y="1830832"/>
                  </a:lnTo>
                  <a:lnTo>
                    <a:pt x="0" y="183083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5" name="Freeform 5"/>
            <p:cNvSpPr/>
            <p:nvPr/>
          </p:nvSpPr>
          <p:spPr>
            <a:xfrm>
              <a:off x="326277" y="12495784"/>
              <a:ext cx="2850187" cy="807299"/>
            </a:xfrm>
            <a:custGeom>
              <a:avLst/>
              <a:gdLst/>
              <a:ahLst/>
              <a:cxnLst/>
              <a:rect l="l" t="t" r="r" b="b"/>
              <a:pathLst>
                <a:path w="2850187" h="807299">
                  <a:moveTo>
                    <a:pt x="0" y="0"/>
                  </a:moveTo>
                  <a:lnTo>
                    <a:pt x="2850187" y="0"/>
                  </a:lnTo>
                  <a:lnTo>
                    <a:pt x="2850187" y="807299"/>
                  </a:lnTo>
                  <a:lnTo>
                    <a:pt x="0" y="807299"/>
                  </a:lnTo>
                  <a:lnTo>
                    <a:pt x="0" y="0"/>
                  </a:lnTo>
                  <a:close/>
                </a:path>
              </a:pathLst>
            </a:custGeom>
            <a:blipFill>
              <a:blip r:embed="rId7"/>
              <a:stretch>
                <a:fillRect t="-8684" b="-8684"/>
              </a:stretch>
            </a:blipFill>
          </p:spPr>
          <p:txBody>
            <a:bodyPr/>
            <a:lstStyle/>
            <a:p>
              <a:endParaRPr lang="en-US" dirty="0"/>
            </a:p>
          </p:txBody>
        </p:sp>
      </p:grpSp>
      <p:sp>
        <p:nvSpPr>
          <p:cNvPr id="6" name="Text Box 2">
            <a:extLst>
              <a:ext uri="{FF2B5EF4-FFF2-40B4-BE49-F238E27FC236}">
                <a16:creationId xmlns:a16="http://schemas.microsoft.com/office/drawing/2014/main" id="{3AF9CB10-887F-8743-286B-18A601AC5A94}"/>
              </a:ext>
            </a:extLst>
          </p:cNvPr>
          <p:cNvSpPr txBox="1">
            <a:spLocks noChangeArrowheads="1"/>
          </p:cNvSpPr>
          <p:nvPr/>
        </p:nvSpPr>
        <p:spPr bwMode="auto">
          <a:xfrm>
            <a:off x="244708" y="1703193"/>
            <a:ext cx="2354580" cy="3777316"/>
          </a:xfrm>
          <a:prstGeom prst="rect">
            <a:avLst/>
          </a:prstGeom>
          <a:noFill/>
          <a:ln w="9525">
            <a:solidFill>
              <a:srgbClr val="000000"/>
            </a:solidFill>
            <a:miter lim="800000"/>
            <a:headEnd/>
            <a:tailEnd/>
          </a:ln>
        </p:spPr>
        <p:txBody>
          <a:bodyPr rot="0" vert="horz" wrap="square" lIns="91440" tIns="45720" rIns="91440" bIns="45720" anchor="t" anchorCtr="0">
            <a:spAutoFit/>
          </a:bodyPr>
          <a:lstStyle/>
          <a:p>
            <a:pPr marL="0" marR="0" algn="ctr">
              <a:lnSpc>
                <a:spcPct val="115000"/>
              </a:lnSpc>
              <a:spcBef>
                <a:spcPts val="0"/>
              </a:spcBef>
              <a:spcAft>
                <a:spcPts val="800"/>
              </a:spcAft>
            </a:pPr>
            <a:r>
              <a:rPr lang="en-US" kern="100" dirty="0">
                <a:solidFill>
                  <a:schemeClr val="bg1"/>
                </a:solidFill>
                <a:effectLst/>
                <a:latin typeface="Lucida Calligraphy" panose="03010101010101010101" pitchFamily="66" charset="0"/>
                <a:ea typeface="Aptos" panose="020B0004020202020204" pitchFamily="34" charset="0"/>
                <a:cs typeface="Times New Roman" panose="02020603050405020304" pitchFamily="18" charset="0"/>
              </a:rPr>
              <a:t>Newsletter</a:t>
            </a:r>
          </a:p>
          <a:p>
            <a:pPr marL="0" marR="0">
              <a:lnSpc>
                <a:spcPct val="115000"/>
              </a:lnSpc>
              <a:spcBef>
                <a:spcPts val="0"/>
              </a:spcBef>
              <a:spcAft>
                <a:spcPts val="800"/>
              </a:spcAft>
            </a:pPr>
            <a:r>
              <a:rPr lang="en-US" sz="12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Each month, we provide helpful resources, ideas, trainings, and informative articles to support businesses in Mohave County.</a:t>
            </a:r>
          </a:p>
          <a:p>
            <a:pPr marL="0" marR="0">
              <a:lnSpc>
                <a:spcPct val="115000"/>
              </a:lnSpc>
              <a:spcBef>
                <a:spcPts val="0"/>
              </a:spcBef>
              <a:spcAft>
                <a:spcPts val="800"/>
              </a:spcAft>
            </a:pPr>
            <a:r>
              <a:rPr lang="en-US" sz="12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We hope that businesses in the county will find this information useful or share it with companies that may benefit from it.</a:t>
            </a:r>
          </a:p>
          <a:p>
            <a:pPr marL="0" marR="0">
              <a:lnSpc>
                <a:spcPct val="115000"/>
              </a:lnSpc>
              <a:spcBef>
                <a:spcPts val="0"/>
              </a:spcBef>
              <a:spcAft>
                <a:spcPts val="800"/>
              </a:spcAft>
            </a:pPr>
            <a:r>
              <a:rPr lang="en-US" sz="12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If your company needs specific assistance in any area, please feel free to contact:</a:t>
            </a:r>
          </a:p>
          <a:p>
            <a:pPr marL="0" marR="0">
              <a:lnSpc>
                <a:spcPct val="115000"/>
              </a:lnSpc>
              <a:spcBef>
                <a:spcPts val="0"/>
              </a:spcBef>
              <a:spcAft>
                <a:spcPts val="800"/>
              </a:spcAft>
            </a:pPr>
            <a:r>
              <a:rPr lang="en-US" sz="12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Michelle Loeber</a:t>
            </a:r>
            <a:br>
              <a:rPr lang="en-US" sz="12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br>
            <a:r>
              <a:rPr lang="en-US" sz="12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Phone: 928-757-0917</a:t>
            </a:r>
            <a:br>
              <a:rPr lang="en-US" sz="12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br>
            <a:r>
              <a:rPr lang="en-US" sz="12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Email: </a:t>
            </a:r>
            <a:r>
              <a:rPr lang="en-US" sz="1200" u="sng"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loebem@mohave.gov</a:t>
            </a:r>
            <a:endParaRPr lang="en-US" sz="12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DABF20D-D276-CDEA-A14A-8E39AA9D87D7}"/>
              </a:ext>
            </a:extLst>
          </p:cNvPr>
          <p:cNvSpPr txBox="1"/>
          <p:nvPr/>
        </p:nvSpPr>
        <p:spPr>
          <a:xfrm>
            <a:off x="2715981" y="479670"/>
            <a:ext cx="4992227" cy="14718709"/>
          </a:xfrm>
          <a:prstGeom prst="rect">
            <a:avLst/>
          </a:prstGeom>
          <a:noFill/>
        </p:spPr>
        <p:txBody>
          <a:bodyPr wrap="square" rtlCol="0">
            <a:spAutoFit/>
          </a:bodyPr>
          <a:lstStyle/>
          <a:p>
            <a:pPr marR="0" lvl="0" indent="0" fontAlgn="auto">
              <a:lnSpc>
                <a:spcPct val="115000"/>
              </a:lnSpc>
              <a:spcBef>
                <a:spcPts val="0"/>
              </a:spcBef>
              <a:spcAft>
                <a:spcPts val="800"/>
              </a:spcAft>
              <a:buClrTx/>
              <a:buSzTx/>
              <a:buFontTx/>
              <a:buNone/>
              <a:tabLst/>
              <a:defRPr/>
            </a:pPr>
            <a:r>
              <a:rPr lang="en-US" b="1" kern="14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Regional Workforce Collaborative Meets at New Mohave College Training Center</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100" b="0" i="1" u="none" strike="noStrike" kern="14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By Michelle Loeber</a:t>
            </a:r>
            <a:endParaRPr lang="en-US" sz="1100" b="1" kern="14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r>
              <a:rPr lang="en-US" sz="1200" dirty="0">
                <a:effectLst/>
                <a:latin typeface="Times New Roman" panose="02020603050405020304" pitchFamily="18" charset="0"/>
                <a:cs typeface="Times New Roman" panose="02020603050405020304" pitchFamily="18" charset="0"/>
              </a:rPr>
              <a:t>On Tuesday, August 19, the Arizona Department of Education hosted a </a:t>
            </a:r>
            <a:r>
              <a:rPr lang="en-US" sz="1200" i="1" dirty="0">
                <a:effectLst/>
                <a:latin typeface="Times New Roman" panose="02020603050405020304" pitchFamily="18" charset="0"/>
                <a:cs typeface="Times New Roman" panose="02020603050405020304" pitchFamily="18" charset="0"/>
              </a:rPr>
              <a:t>Regional Ecosystem for Workforce Development Collaborative</a:t>
            </a:r>
            <a:r>
              <a:rPr lang="en-US" sz="1200" dirty="0">
                <a:effectLst/>
                <a:latin typeface="Times New Roman" panose="02020603050405020304" pitchFamily="18" charset="0"/>
                <a:cs typeface="Times New Roman" panose="02020603050405020304" pitchFamily="18" charset="0"/>
              </a:rPr>
              <a:t> meeting in Kingman, AZ. The gathering brought together educators, workforce and economic development professionals, city leaders, business leaders, and community stakeholders from across the region.</a:t>
            </a:r>
          </a:p>
          <a:p>
            <a:endParaRPr lang="en-US" sz="1200" dirty="0">
              <a:effectLst/>
              <a:latin typeface="Times New Roman" panose="02020603050405020304" pitchFamily="18" charset="0"/>
              <a:cs typeface="Times New Roman" panose="02020603050405020304" pitchFamily="18" charset="0"/>
            </a:endParaRPr>
          </a:p>
          <a:p>
            <a:r>
              <a:rPr lang="en-US" sz="1200" dirty="0">
                <a:effectLst/>
                <a:latin typeface="Times New Roman" panose="02020603050405020304" pitchFamily="18" charset="0"/>
                <a:cs typeface="Times New Roman" panose="02020603050405020304" pitchFamily="18" charset="0"/>
              </a:rPr>
              <a:t>The meeting was held at the newly opened </a:t>
            </a:r>
            <a:r>
              <a:rPr lang="en-US" sz="1200" b="1" dirty="0">
                <a:effectLst/>
                <a:latin typeface="Times New Roman" panose="02020603050405020304" pitchFamily="18" charset="0"/>
                <a:cs typeface="Times New Roman" panose="02020603050405020304" pitchFamily="18" charset="0"/>
              </a:rPr>
              <a:t>Mohave College Advanced Manufacturing Training Center</a:t>
            </a:r>
            <a:r>
              <a:rPr lang="en-US" sz="1200" dirty="0">
                <a:effectLst/>
                <a:latin typeface="Times New Roman" panose="02020603050405020304" pitchFamily="18" charset="0"/>
                <a:cs typeface="Times New Roman" panose="02020603050405020304" pitchFamily="18" charset="0"/>
              </a:rPr>
              <a:t>, a state-of-the-art facility dedicated to preparing students for high-demand careers in advanced manufacturing.</a:t>
            </a:r>
          </a:p>
          <a:p>
            <a:endParaRPr lang="en-US" sz="1200" dirty="0">
              <a:latin typeface="Times New Roman" panose="02020603050405020304" pitchFamily="18" charset="0"/>
              <a:cs typeface="Times New Roman" panose="02020603050405020304" pitchFamily="18" charset="0"/>
            </a:endParaRPr>
          </a:p>
          <a:p>
            <a:r>
              <a:rPr lang="en-US" sz="1200" dirty="0">
                <a:effectLst/>
                <a:latin typeface="Times New Roman" panose="02020603050405020304" pitchFamily="18" charset="0"/>
                <a:cs typeface="Times New Roman" panose="02020603050405020304" pitchFamily="18" charset="0"/>
              </a:rPr>
              <a:t>Mohave County’s own Economic Development Director, </a:t>
            </a:r>
            <a:r>
              <a:rPr lang="en-US" sz="1200" b="1" dirty="0">
                <a:effectLst/>
                <a:latin typeface="Times New Roman" panose="02020603050405020304" pitchFamily="18" charset="0"/>
                <a:cs typeface="Times New Roman" panose="02020603050405020304" pitchFamily="18" charset="0"/>
              </a:rPr>
              <a:t>Tami Ursenbach</a:t>
            </a:r>
            <a:r>
              <a:rPr lang="en-US" sz="1200" dirty="0">
                <a:effectLst/>
                <a:latin typeface="Times New Roman" panose="02020603050405020304" pitchFamily="18" charset="0"/>
                <a:cs typeface="Times New Roman" panose="02020603050405020304" pitchFamily="18" charset="0"/>
              </a:rPr>
              <a:t>, was among a select group of presenters who shared insights on strengthening local workforce and economic initiatives.</a:t>
            </a:r>
          </a:p>
          <a:p>
            <a:endParaRPr lang="en-US" sz="1200" dirty="0">
              <a:latin typeface="Times New Roman" panose="02020603050405020304" pitchFamily="18" charset="0"/>
              <a:cs typeface="Times New Roman" panose="02020603050405020304" pitchFamily="18" charset="0"/>
            </a:endParaRPr>
          </a:p>
          <a:p>
            <a:endParaRPr lang="en-US" sz="1200" dirty="0">
              <a:effectLst/>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effectLst/>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effectLst/>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effectLst/>
              <a:latin typeface="Times New Roman" panose="02020603050405020304" pitchFamily="18" charset="0"/>
              <a:cs typeface="Times New Roman" panose="02020603050405020304" pitchFamily="18" charset="0"/>
            </a:endParaRPr>
          </a:p>
          <a:p>
            <a:endParaRPr lang="en-US" sz="1200" dirty="0">
              <a:effectLst/>
              <a:latin typeface="Times New Roman" panose="02020603050405020304" pitchFamily="18" charset="0"/>
              <a:cs typeface="Times New Roman" panose="02020603050405020304" pitchFamily="18" charset="0"/>
            </a:endParaRPr>
          </a:p>
          <a:p>
            <a:endParaRPr lang="en-US" sz="1200" dirty="0">
              <a:effectLst/>
              <a:latin typeface="Times New Roman" panose="02020603050405020304" pitchFamily="18" charset="0"/>
              <a:cs typeface="Times New Roman" panose="02020603050405020304" pitchFamily="18" charset="0"/>
            </a:endParaRPr>
          </a:p>
          <a:p>
            <a:endParaRPr lang="en-US" sz="1200" dirty="0">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Amy West, Superintendent of Western Arizona Vocational Education (WAVE), gave a presentation on its role as a Career and Technical Education District (CTED) serving students in Kingman, Lake Havasu, Bullhead, and Parker. WAVE provides career preparation for 10th–12th graders, and in some cases up to a year after graduation, through partnerships with local high schools, specialized training such as its Culinary and Hospitality campus, fire academies, and nursing assistant courses, and by covering tuition for programs at Mohave College and Arizona Western College in fields ranging from healthcare and law enforcement to business, welding, and HVAC. West also shared that WAVE is building a new training center in Kingman that will house both educational programs and regional workforce development partners, strengthening its mission to prepare students for life after high school through career readiness and post-secondary opportunities.</a:t>
            </a:r>
          </a:p>
          <a:p>
            <a:endParaRPr lang="en-US" sz="1200" dirty="0">
              <a:latin typeface="Times New Roman" panose="02020603050405020304" pitchFamily="18" charset="0"/>
              <a:cs typeface="Times New Roman" panose="02020603050405020304" pitchFamily="18" charset="0"/>
            </a:endParaRPr>
          </a:p>
          <a:p>
            <a:r>
              <a:rPr lang="en-US" sz="1200" dirty="0">
                <a:effectLst/>
                <a:latin typeface="Times New Roman" panose="02020603050405020304" pitchFamily="18" charset="0"/>
                <a:cs typeface="Times New Roman" panose="02020603050405020304" pitchFamily="18" charset="0"/>
              </a:rPr>
              <a:t>The day concluded with a dynamic roundtable discussion, where attendees explored potential solutions to enhance existing programs and expand          the pool of skilled, job-ready workers across the region.</a:t>
            </a:r>
          </a:p>
          <a:p>
            <a:r>
              <a:rPr lang="en-US" dirty="0">
                <a:effectLst/>
                <a:latin typeface="-apple-system"/>
              </a:rPr>
              <a:t> </a:t>
            </a:r>
          </a:p>
          <a:p>
            <a:endParaRPr lang="en-US" b="1" kern="14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R="0" lvl="0" indent="0" fontAlgn="auto">
              <a:lnSpc>
                <a:spcPct val="115000"/>
              </a:lnSpc>
              <a:spcBef>
                <a:spcPts val="0"/>
              </a:spcBef>
              <a:spcAft>
                <a:spcPts val="800"/>
              </a:spcAft>
              <a:buClrTx/>
              <a:buSzTx/>
              <a:buFontTx/>
              <a:buNone/>
              <a:tabLst/>
              <a:defRPr/>
            </a:pPr>
            <a:endParaRPr lang="en-US" b="1" kern="14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R="0" lvl="0" indent="0" fontAlgn="auto">
              <a:lnSpc>
                <a:spcPct val="115000"/>
              </a:lnSpc>
              <a:spcBef>
                <a:spcPts val="0"/>
              </a:spcBef>
              <a:spcAft>
                <a:spcPts val="800"/>
              </a:spcAft>
              <a:buClrTx/>
              <a:buSzTx/>
              <a:buFontTx/>
              <a:buNone/>
              <a:tabLst/>
              <a:defRPr/>
            </a:pPr>
            <a:endParaRPr lang="en-US" b="1" kern="14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R="0" lvl="0" indent="0" fontAlgn="auto">
              <a:lnSpc>
                <a:spcPct val="115000"/>
              </a:lnSpc>
              <a:spcBef>
                <a:spcPts val="0"/>
              </a:spcBef>
              <a:spcAft>
                <a:spcPts val="800"/>
              </a:spcAft>
              <a:buClrTx/>
              <a:buSzTx/>
              <a:buFontTx/>
              <a:buNone/>
              <a:tabLst/>
              <a:defRPr/>
            </a:pPr>
            <a:endParaRPr lang="en-US" b="1" kern="14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defTabSz="914400" rtl="0" eaLnBrk="1" fontAlgn="auto" latinLnBrk="0" hangingPunct="1">
              <a:lnSpc>
                <a:spcPts val="1679"/>
              </a:lnSpc>
              <a:spcBef>
                <a:spcPct val="0"/>
              </a:spcBef>
              <a:spcAft>
                <a:spcPts val="0"/>
              </a:spcAft>
              <a:buClrTx/>
              <a:buSzTx/>
              <a:buFontTx/>
              <a:buNone/>
              <a:tabLst/>
              <a:defRPr/>
            </a:pPr>
            <a:endParaRPr lang="en-US" sz="1200" dirty="0">
              <a:solidFill>
                <a:srgbClr val="000000"/>
              </a:solidFill>
              <a:latin typeface="Times New Roman"/>
              <a:cs typeface="Times New Roman"/>
              <a:sym typeface="Times New Roman"/>
            </a:endParaRPr>
          </a:p>
          <a:p>
            <a:pPr marL="0" marR="0" lvl="0" indent="0" defTabSz="914400" rtl="0" eaLnBrk="1" fontAlgn="auto" latinLnBrk="0" hangingPunct="1">
              <a:lnSpc>
                <a:spcPts val="1679"/>
              </a:lnSpc>
              <a:spcBef>
                <a:spcPct val="0"/>
              </a:spcBef>
              <a:spcAft>
                <a:spcPts val="0"/>
              </a:spcAft>
              <a:buClrTx/>
              <a:buSzTx/>
              <a:buFontTx/>
              <a:buNone/>
              <a:tabLst/>
              <a:defRPr/>
            </a:pPr>
            <a:endParaRPr lang="en-US" b="1" dirty="0">
              <a:latin typeface="Times New Roman" panose="02020603050405020304" pitchFamily="18" charset="0"/>
              <a:cs typeface="Times New Roman" panose="02020603050405020304" pitchFamily="18" charset="0"/>
            </a:endParaRPr>
          </a:p>
          <a:p>
            <a:pPr algn="ctr"/>
            <a:endParaRPr lang="en-US" b="1" dirty="0">
              <a:latin typeface="Times New Roman" panose="02020603050405020304" pitchFamily="18" charset="0"/>
              <a:cs typeface="Times New Roman" panose="02020603050405020304" pitchFamily="18" charset="0"/>
            </a:endParaRPr>
          </a:p>
          <a:p>
            <a:pPr algn="ctr"/>
            <a:endParaRPr lang="en-US" sz="1200" dirty="0">
              <a:latin typeface="Times New Roman" panose="02020603050405020304" pitchFamily="18" charset="0"/>
              <a:cs typeface="Times New Roman" panose="02020603050405020304" pitchFamily="18" charset="0"/>
            </a:endParaRPr>
          </a:p>
          <a:p>
            <a:pPr algn="ctr"/>
            <a:endParaRPr lang="en-US" sz="1200" dirty="0">
              <a:latin typeface="Times New Roman" panose="02020603050405020304" pitchFamily="18" charset="0"/>
              <a:cs typeface="Times New Roman" panose="02020603050405020304" pitchFamily="18" charset="0"/>
            </a:endParaRPr>
          </a:p>
          <a:p>
            <a:pPr algn="ctr"/>
            <a:endParaRPr lang="en-US" sz="1200" dirty="0">
              <a:latin typeface="Times New Roman" panose="02020603050405020304" pitchFamily="18" charset="0"/>
              <a:cs typeface="Times New Roman" panose="02020603050405020304" pitchFamily="18" charset="0"/>
            </a:endParaRPr>
          </a:p>
          <a:p>
            <a:pPr algn="ctr"/>
            <a:endParaRPr lang="en-US" sz="1200" dirty="0">
              <a:latin typeface="Times New Roman" panose="02020603050405020304" pitchFamily="18" charset="0"/>
              <a:cs typeface="Times New Roman" panose="02020603050405020304" pitchFamily="18" charset="0"/>
            </a:endParaRPr>
          </a:p>
          <a:p>
            <a:pPr algn="ctr"/>
            <a:endParaRPr lang="en-US" sz="1200" dirty="0">
              <a:latin typeface="Times New Roman" panose="02020603050405020304" pitchFamily="18" charset="0"/>
              <a:cs typeface="Times New Roman" panose="02020603050405020304" pitchFamily="18" charset="0"/>
            </a:endParaRPr>
          </a:p>
          <a:p>
            <a:pPr algn="ctr"/>
            <a:endParaRPr lang="en-US" sz="1200" dirty="0">
              <a:latin typeface="Times New Roman" panose="02020603050405020304" pitchFamily="18" charset="0"/>
              <a:cs typeface="Times New Roman" panose="02020603050405020304" pitchFamily="18" charset="0"/>
            </a:endParaRPr>
          </a:p>
          <a:p>
            <a:pPr algn="ctr"/>
            <a:endParaRPr lang="en-US" sz="1200" dirty="0">
              <a:latin typeface="Times New Roman" panose="02020603050405020304" pitchFamily="18" charset="0"/>
              <a:cs typeface="Times New Roman" panose="02020603050405020304" pitchFamily="18" charset="0"/>
            </a:endParaRPr>
          </a:p>
          <a:p>
            <a:pPr algn="ctr"/>
            <a:endParaRPr lang="en-US" sz="1200" dirty="0">
              <a:latin typeface="Times New Roman" panose="02020603050405020304" pitchFamily="18" charset="0"/>
              <a:cs typeface="Times New Roman" panose="02020603050405020304" pitchFamily="18" charset="0"/>
            </a:endParaRPr>
          </a:p>
          <a:p>
            <a:pPr algn="ctr"/>
            <a:endParaRPr lang="en-US" sz="1200" dirty="0">
              <a:latin typeface="Times New Roman" panose="02020603050405020304" pitchFamily="18" charset="0"/>
              <a:cs typeface="Times New Roman" panose="02020603050405020304" pitchFamily="18" charset="0"/>
            </a:endParaRPr>
          </a:p>
          <a:p>
            <a:pPr algn="ctr"/>
            <a:endParaRPr lang="en-US" sz="1200"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algn="ctr"/>
            <a:endParaRPr lang="en-US" sz="1200" dirty="0">
              <a:latin typeface="Times New Roman" panose="02020603050405020304" pitchFamily="18" charset="0"/>
              <a:cs typeface="Times New Roman" panose="02020603050405020304" pitchFamily="18" charset="0"/>
            </a:endParaRPr>
          </a:p>
          <a:p>
            <a:pPr algn="ctr"/>
            <a:endParaRPr lang="en-US" sz="1200" dirty="0">
              <a:latin typeface="Times New Roman" panose="02020603050405020304" pitchFamily="18" charset="0"/>
              <a:cs typeface="Times New Roman" panose="02020603050405020304" pitchFamily="18" charset="0"/>
            </a:endParaRPr>
          </a:p>
          <a:p>
            <a:pPr algn="ctr"/>
            <a:br>
              <a:rPr lang="en-US" sz="1200" dirty="0">
                <a:latin typeface="Times New Roman" panose="02020603050405020304" pitchFamily="18" charset="0"/>
                <a:cs typeface="Times New Roman" panose="02020603050405020304" pitchFamily="18" charset="0"/>
              </a:rPr>
            </a:br>
            <a:endParaRPr lang="en-US" sz="1100" i="1" dirty="0">
              <a:latin typeface="Times New Roman" panose="02020603050405020304" pitchFamily="18" charset="0"/>
              <a:cs typeface="Times New Roman" panose="02020603050405020304" pitchFamily="18" charset="0"/>
            </a:endParaRPr>
          </a:p>
          <a:p>
            <a:pPr marL="0" marR="0" algn="r">
              <a:lnSpc>
                <a:spcPct val="115000"/>
              </a:lnSpc>
              <a:spcBef>
                <a:spcPts val="0"/>
              </a:spcBef>
              <a:spcAft>
                <a:spcPts val="800"/>
              </a:spcAft>
            </a:pPr>
            <a:endParaRPr lang="en-US" sz="1100" i="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6A009E38-CC1C-5CCC-2DCB-FFE7D14307C2}"/>
              </a:ext>
            </a:extLst>
          </p:cNvPr>
          <p:cNvSpPr txBox="1"/>
          <p:nvPr/>
        </p:nvSpPr>
        <p:spPr>
          <a:xfrm>
            <a:off x="244708" y="6019800"/>
            <a:ext cx="2354580" cy="1384995"/>
          </a:xfrm>
          <a:prstGeom prst="rect">
            <a:avLst/>
          </a:prstGeom>
          <a:noFill/>
        </p:spPr>
        <p:txBody>
          <a:bodyPr wrap="square" rtlCol="0">
            <a:spAutoFit/>
          </a:bodyPr>
          <a:lstStyle/>
          <a:p>
            <a:r>
              <a:rPr lang="en-US" sz="1200" dirty="0">
                <a:solidFill>
                  <a:schemeClr val="bg1"/>
                </a:solidFill>
                <a:latin typeface="Times New Roman" panose="02020603050405020304" pitchFamily="18" charset="0"/>
                <a:cs typeface="Times New Roman" panose="02020603050405020304" pitchFamily="18" charset="0"/>
              </a:rPr>
              <a:t>September Holidays </a:t>
            </a:r>
          </a:p>
          <a:p>
            <a:pPr marL="171450" indent="-171450">
              <a:buFont typeface="Courier New" panose="02070309020205020404" pitchFamily="49" charset="0"/>
              <a:buChar char="o"/>
            </a:pPr>
            <a:r>
              <a:rPr lang="en-US" sz="1200" dirty="0">
                <a:solidFill>
                  <a:schemeClr val="bg1"/>
                </a:solidFill>
                <a:latin typeface="Times New Roman" panose="02020603050405020304" pitchFamily="18" charset="0"/>
                <a:cs typeface="Times New Roman" panose="02020603050405020304" pitchFamily="18" charset="0"/>
              </a:rPr>
              <a:t>9/1 Labor Day</a:t>
            </a:r>
          </a:p>
          <a:p>
            <a:pPr marL="171450" indent="-171450">
              <a:buFont typeface="Courier New" panose="02070309020205020404" pitchFamily="49" charset="0"/>
              <a:buChar char="o"/>
            </a:pPr>
            <a:r>
              <a:rPr lang="en-US" sz="1200" dirty="0">
                <a:solidFill>
                  <a:schemeClr val="bg1"/>
                </a:solidFill>
                <a:latin typeface="Times New Roman" panose="02020603050405020304" pitchFamily="18" charset="0"/>
                <a:cs typeface="Times New Roman" panose="02020603050405020304" pitchFamily="18" charset="0"/>
              </a:rPr>
              <a:t>9/4 National Wildlife Day</a:t>
            </a:r>
          </a:p>
          <a:p>
            <a:pPr marL="171450" indent="-171450">
              <a:buFont typeface="Courier New" panose="02070309020205020404" pitchFamily="49" charset="0"/>
              <a:buChar char="o"/>
            </a:pPr>
            <a:r>
              <a:rPr lang="en-US" sz="1200" dirty="0">
                <a:solidFill>
                  <a:schemeClr val="bg1"/>
                </a:solidFill>
                <a:latin typeface="Times New Roman" panose="02020603050405020304" pitchFamily="18" charset="0"/>
                <a:cs typeface="Times New Roman" panose="02020603050405020304" pitchFamily="18" charset="0"/>
              </a:rPr>
              <a:t>9/7 Grandparents Day</a:t>
            </a:r>
          </a:p>
          <a:p>
            <a:pPr marL="171450" indent="-171450">
              <a:buFont typeface="Courier New" panose="02070309020205020404" pitchFamily="49" charset="0"/>
              <a:buChar char="o"/>
            </a:pPr>
            <a:r>
              <a:rPr lang="en-US" sz="1200" dirty="0">
                <a:solidFill>
                  <a:schemeClr val="bg1"/>
                </a:solidFill>
                <a:latin typeface="Times New Roman" panose="02020603050405020304" pitchFamily="18" charset="0"/>
                <a:cs typeface="Times New Roman" panose="02020603050405020304" pitchFamily="18" charset="0"/>
              </a:rPr>
              <a:t>9/18 U.S. Air Force Day</a:t>
            </a:r>
          </a:p>
          <a:p>
            <a:pPr marL="171450" indent="-171450">
              <a:buFont typeface="Courier New" panose="02070309020205020404" pitchFamily="49" charset="0"/>
              <a:buChar char="o"/>
            </a:pPr>
            <a:r>
              <a:rPr lang="en-US" sz="1200" dirty="0">
                <a:solidFill>
                  <a:schemeClr val="bg1"/>
                </a:solidFill>
                <a:latin typeface="Times New Roman" panose="02020603050405020304" pitchFamily="18" charset="0"/>
                <a:cs typeface="Times New Roman" panose="02020603050405020304" pitchFamily="18" charset="0"/>
              </a:rPr>
              <a:t>9/21 International Day of Peace</a:t>
            </a:r>
          </a:p>
          <a:p>
            <a:pPr marL="171450" indent="-171450">
              <a:buFont typeface="Courier New" panose="02070309020205020404" pitchFamily="49" charset="0"/>
              <a:buChar char="o"/>
            </a:pPr>
            <a:r>
              <a:rPr lang="en-US" sz="1200" dirty="0">
                <a:solidFill>
                  <a:schemeClr val="bg1"/>
                </a:solidFill>
                <a:latin typeface="Times New Roman" panose="02020603050405020304" pitchFamily="18" charset="0"/>
                <a:cs typeface="Times New Roman" panose="02020603050405020304" pitchFamily="18" charset="0"/>
              </a:rPr>
              <a:t>9/27 World Tourism Day </a:t>
            </a:r>
          </a:p>
        </p:txBody>
      </p:sp>
      <p:pic>
        <p:nvPicPr>
          <p:cNvPr id="17" name="Picture 16">
            <a:extLst>
              <a:ext uri="{FF2B5EF4-FFF2-40B4-BE49-F238E27FC236}">
                <a16:creationId xmlns:a16="http://schemas.microsoft.com/office/drawing/2014/main" id="{2677206B-5BB7-70D9-D508-AF8E25DE48E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5832" y="7465356"/>
            <a:ext cx="2075391" cy="1188720"/>
          </a:xfrm>
          <a:prstGeom prst="rect">
            <a:avLst/>
          </a:prstGeom>
        </p:spPr>
      </p:pic>
      <p:pic>
        <p:nvPicPr>
          <p:cNvPr id="38" name="Picture 37" descr="A group of people sitting in a room looking at a screen&#10;&#10;Description automatically generated with medium confidence">
            <a:extLst>
              <a:ext uri="{FF2B5EF4-FFF2-40B4-BE49-F238E27FC236}">
                <a16:creationId xmlns:a16="http://schemas.microsoft.com/office/drawing/2014/main" id="{47F0F60E-1430-C85B-DA4C-7620E7E4A3C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53854" y="4038600"/>
            <a:ext cx="2316480" cy="1791127"/>
          </a:xfrm>
          <a:prstGeom prst="rect">
            <a:avLst/>
          </a:prstGeom>
        </p:spPr>
      </p:pic>
    </p:spTree>
    <p:extLst>
      <p:ext uri="{BB962C8B-B14F-4D97-AF65-F5344CB8AC3E}">
        <p14:creationId xmlns:p14="http://schemas.microsoft.com/office/powerpoint/2010/main" val="448464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725032"/>
            <a:ext cx="7772400" cy="1373124"/>
            <a:chOff x="0" y="0"/>
            <a:chExt cx="10363200" cy="1830832"/>
          </a:xfrm>
        </p:grpSpPr>
        <p:sp>
          <p:nvSpPr>
            <p:cNvPr id="3" name="Freeform 3"/>
            <p:cNvSpPr/>
            <p:nvPr/>
          </p:nvSpPr>
          <p:spPr>
            <a:xfrm>
              <a:off x="0" y="0"/>
              <a:ext cx="10363200" cy="1830832"/>
            </a:xfrm>
            <a:custGeom>
              <a:avLst/>
              <a:gdLst/>
              <a:ahLst/>
              <a:cxnLst/>
              <a:rect l="l" t="t" r="r" b="b"/>
              <a:pathLst>
                <a:path w="10363200" h="1830832">
                  <a:moveTo>
                    <a:pt x="0" y="0"/>
                  </a:moveTo>
                  <a:lnTo>
                    <a:pt x="10363200" y="0"/>
                  </a:lnTo>
                  <a:lnTo>
                    <a:pt x="10363200" y="1830832"/>
                  </a:lnTo>
                  <a:lnTo>
                    <a:pt x="0" y="18308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4" name="Freeform 4"/>
            <p:cNvSpPr/>
            <p:nvPr/>
          </p:nvSpPr>
          <p:spPr>
            <a:xfrm>
              <a:off x="0" y="794512"/>
              <a:ext cx="2850187" cy="807299"/>
            </a:xfrm>
            <a:custGeom>
              <a:avLst/>
              <a:gdLst/>
              <a:ahLst/>
              <a:cxnLst/>
              <a:rect l="l" t="t" r="r" b="b"/>
              <a:pathLst>
                <a:path w="2850187" h="807299">
                  <a:moveTo>
                    <a:pt x="0" y="0"/>
                  </a:moveTo>
                  <a:lnTo>
                    <a:pt x="2850187" y="0"/>
                  </a:lnTo>
                  <a:lnTo>
                    <a:pt x="2850187" y="807299"/>
                  </a:lnTo>
                  <a:lnTo>
                    <a:pt x="0" y="807299"/>
                  </a:lnTo>
                  <a:lnTo>
                    <a:pt x="0" y="0"/>
                  </a:lnTo>
                  <a:close/>
                </a:path>
              </a:pathLst>
            </a:custGeom>
            <a:blipFill>
              <a:blip r:embed="rId4"/>
              <a:stretch>
                <a:fillRect t="-8684" b="-8684"/>
              </a:stretch>
            </a:blipFill>
          </p:spPr>
          <p:txBody>
            <a:bodyPr/>
            <a:lstStyle/>
            <a:p>
              <a:endParaRPr lang="en-US"/>
            </a:p>
          </p:txBody>
        </p:sp>
      </p:grpSp>
      <p:sp>
        <p:nvSpPr>
          <p:cNvPr id="5" name="Rectangle 2">
            <a:extLst>
              <a:ext uri="{FF2B5EF4-FFF2-40B4-BE49-F238E27FC236}">
                <a16:creationId xmlns:a16="http://schemas.microsoft.com/office/drawing/2014/main" id="{24EFCB05-6855-46FD-31D3-5476B5506240}"/>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2E3B9B6D-DDEF-00C1-B546-218EBB79DA40}"/>
              </a:ext>
            </a:extLst>
          </p:cNvPr>
          <p:cNvSpPr txBox="1"/>
          <p:nvPr/>
        </p:nvSpPr>
        <p:spPr>
          <a:xfrm>
            <a:off x="676775" y="304800"/>
            <a:ext cx="6418850" cy="12694565"/>
          </a:xfrm>
          <a:prstGeom prst="rect">
            <a:avLst/>
          </a:prstGeom>
          <a:noFill/>
        </p:spPr>
        <p:txBody>
          <a:bodyPr wrap="square" rtlCol="0">
            <a:spAutoFit/>
          </a:bodyPr>
          <a:lstStyle/>
          <a:p>
            <a:pPr>
              <a:lnSpc>
                <a:spcPct val="115000"/>
              </a:lnSpc>
              <a:spcAft>
                <a:spcPts val="800"/>
              </a:spcAft>
            </a:pPr>
            <a:r>
              <a:rPr lang="en-US" b="1" kern="14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Remote Work Remains a Key Priority for U.S. Employees</a:t>
            </a:r>
          </a:p>
          <a:p>
            <a:pPr>
              <a:lnSpc>
                <a:spcPct val="115000"/>
              </a:lnSpc>
              <a:spcAft>
                <a:spcPts val="800"/>
              </a:spcAft>
            </a:pPr>
            <a:r>
              <a:rPr lang="en-US" sz="1100" i="1" kern="1400" dirty="0">
                <a:effectLst/>
                <a:latin typeface="Times New Roman" panose="02020603050405020304" pitchFamily="18" charset="0"/>
                <a:ea typeface="Calibri" panose="020F0502020204030204" pitchFamily="34" charset="0"/>
                <a:cs typeface="Times New Roman" panose="02020603050405020304" pitchFamily="18" charset="0"/>
              </a:rPr>
              <a:t>By Beatriz Soto</a:t>
            </a:r>
          </a:p>
          <a:p>
            <a:pPr marL="0" marR="0">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Recent research highlights that many American workers aren’t ready to give up the flexibility of remote or hybrid work. About half of employees in these work arrangements say that a mandatory return to the office would likely prompt them to look for new opportunities. This underscores how integral remote options have become to employees’ routines and work-life balance.</a:t>
            </a:r>
          </a:p>
          <a:p>
            <a:pPr marL="0" marR="0">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Telework is on the rise: 17.9% of U.S. workers teleworked at least part-time in October 2022, rising to 23.7% by February 2025, according to the U.S. Bureau of Labor Statistics (BLS). While media narratives suggest a widespread push back to in-person work, data indicate that hybrid arrangements continue to grow steadily.</a:t>
            </a:r>
          </a:p>
          <a:p>
            <a:pPr marL="0" marR="0">
              <a:lnSpc>
                <a:spcPct val="107000"/>
              </a:lnSpc>
              <a:spcBef>
                <a:spcPts val="0"/>
              </a:spcBef>
              <a:spcAft>
                <a:spcPts val="800"/>
              </a:spcAft>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Understanding who benefits from remote work can guide employers in recruiting and retention strategies. Key groups include:</a:t>
            </a:r>
          </a:p>
          <a:p>
            <a:pPr marL="171450" marR="0" indent="-171450">
              <a:lnSpc>
                <a:spcPct val="107000"/>
              </a:lnSpc>
              <a:spcBef>
                <a:spcPts val="0"/>
              </a:spcBef>
              <a:spcAft>
                <a:spcPts val="800"/>
              </a:spcAft>
              <a:buFont typeface="Arial" panose="020B0604020202020204" pitchFamily="34"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Caregivers and parents: 27.8% of workers with children under 18 telework some or all of the time. Remote arrangements help them balance professional responsibilities with family needs, often boosting productivity and engagement.</a:t>
            </a:r>
          </a:p>
          <a:p>
            <a:pPr marL="171450" marR="0" indent="-171450">
              <a:lnSpc>
                <a:spcPct val="107000"/>
              </a:lnSpc>
              <a:spcBef>
                <a:spcPts val="0"/>
              </a:spcBef>
              <a:spcAft>
                <a:spcPts val="800"/>
              </a:spcAft>
              <a:buFont typeface="Arial" panose="020B0604020202020204" pitchFamily="34"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Younger and nontraditional workers: Digital nomads and adults living in multigenerational households often prioritize flexibility over traditional career paths. Embracing these workers can expand talent pools and enhance loyalty.</a:t>
            </a:r>
          </a:p>
          <a:p>
            <a:pPr marL="171450" marR="0" indent="-171450">
              <a:lnSpc>
                <a:spcPct val="107000"/>
              </a:lnSpc>
              <a:spcBef>
                <a:spcPts val="0"/>
              </a:spcBef>
              <a:spcAft>
                <a:spcPts val="800"/>
              </a:spcAft>
              <a:buFont typeface="Arial" panose="020B0604020202020204" pitchFamily="34"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Employees with disabilities: Remote work removes commuting and accessibility barriers, allowing for greater independence, improved mental health, and more consistent engagement.</a:t>
            </a:r>
          </a:p>
          <a:p>
            <a:pPr marR="0">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Employers who want to retain and attract talent in this evolving labor market can benefit from policies that support flexibility. Adjustments to leave programs, work schedules, and total rewards—such as transportation stipends or occasional onsite perks—can strengthen employee loyalty and satisfaction.</a:t>
            </a:r>
          </a:p>
          <a:p>
            <a:pPr marR="0">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As talent shortages and market shifts continue, remote and hybrid workers represent a vital resource. By fostering adaptable and inclusive work policies, companies can secure their workforce today while preparing for the talent needs of tomorrow.</a:t>
            </a:r>
            <a:endParaRPr lang="en-US" sz="1200" b="1" kern="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800"/>
              </a:spcAft>
            </a:pPr>
            <a:endParaRPr lang="en-US" sz="1200" b="1" kern="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800"/>
              </a:spcAft>
            </a:pPr>
            <a:endParaRPr lang="en-US" sz="1200" b="1" kern="14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800"/>
              </a:spcAft>
            </a:pPr>
            <a:endParaRPr lang="en-US" sz="1200" b="1" kern="14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l">
              <a:lnSpc>
                <a:spcPct val="119000"/>
              </a:lnSpc>
              <a:spcBef>
                <a:spcPts val="0"/>
              </a:spcBef>
              <a:spcAft>
                <a:spcPts val="600"/>
              </a:spcAft>
            </a:pPr>
            <a:endParaRPr lang="en-US" sz="1200" kern="1400" dirty="0">
              <a:ln>
                <a:noFill/>
              </a:ln>
              <a:solidFill>
                <a:srgbClr val="000000"/>
              </a:solidFill>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800"/>
              </a:spcAft>
            </a:pPr>
            <a:endParaRPr lang="en-US" sz="1200" b="1" kern="14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800"/>
              </a:spcAft>
            </a:pPr>
            <a:endParaRPr lang="en-US" sz="1200" b="1" kern="14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800"/>
              </a:spcAft>
            </a:pPr>
            <a:endParaRPr lang="en-US" sz="1200" kern="100" dirty="0">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endParaRPr lang="en-US" sz="1200" kern="100" dirty="0">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endParaRPr lang="en-US" sz="1200" kern="100" dirty="0">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endParaRPr lang="en-US" sz="1200" kern="100" dirty="0">
              <a:latin typeface="Times New Roman" panose="02020603050405020304" pitchFamily="18" charset="0"/>
              <a:ea typeface="Aptos" panose="020B0004020202020204" pitchFamily="34" charset="0"/>
              <a:cs typeface="Times New Roman" panose="02020603050405020304" pitchFamily="18" charset="0"/>
            </a:endParaRPr>
          </a:p>
          <a:p>
            <a:pPr marL="0" marR="0" algn="ctr">
              <a:lnSpc>
                <a:spcPct val="115000"/>
              </a:lnSpc>
              <a:spcBef>
                <a:spcPts val="0"/>
              </a:spcBef>
              <a:spcAft>
                <a:spcPts val="800"/>
              </a:spcAft>
            </a:pPr>
            <a:endParaRPr lang="en-US" sz="1200" b="1" kern="100" dirty="0">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endParaRPr lang="en-US" sz="1200" kern="100" dirty="0">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 </a:t>
            </a:r>
          </a:p>
        </p:txBody>
      </p:sp>
      <p:sp>
        <p:nvSpPr>
          <p:cNvPr id="14" name="Control 1">
            <a:extLst>
              <a:ext uri="{FF2B5EF4-FFF2-40B4-BE49-F238E27FC236}">
                <a16:creationId xmlns:a16="http://schemas.microsoft.com/office/drawing/2014/main" id="{26F54EC7-E2EA-557B-B231-6BFEF1332D2A}"/>
              </a:ext>
            </a:extLst>
          </p:cNvPr>
          <p:cNvSpPr>
            <a:spLocks noChangeArrowheads="1" noChangeShapeType="1"/>
          </p:cNvSpPr>
          <p:nvPr/>
        </p:nvSpPr>
        <p:spPr bwMode="auto">
          <a:xfrm>
            <a:off x="5233933" y="14192663"/>
            <a:ext cx="2381250" cy="598487"/>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8" name="Picture 7" descr="A person sitting at a table&#10;&#10;Description automatically generated with low confidence">
            <a:extLst>
              <a:ext uri="{FF2B5EF4-FFF2-40B4-BE49-F238E27FC236}">
                <a16:creationId xmlns:a16="http://schemas.microsoft.com/office/drawing/2014/main" id="{85C4E275-2713-8FB8-4284-DA7A9BDD6B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6797" y="2819400"/>
            <a:ext cx="3078806" cy="2011680"/>
          </a:xfrm>
          <a:prstGeom prst="rect">
            <a:avLst/>
          </a:prstGeom>
        </p:spPr>
      </p:pic>
    </p:spTree>
    <p:extLst>
      <p:ext uri="{BB962C8B-B14F-4D97-AF65-F5344CB8AC3E}">
        <p14:creationId xmlns:p14="http://schemas.microsoft.com/office/powerpoint/2010/main" val="2535293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725032"/>
            <a:ext cx="7772400" cy="1373124"/>
            <a:chOff x="0" y="0"/>
            <a:chExt cx="10363200" cy="1830832"/>
          </a:xfrm>
        </p:grpSpPr>
        <p:sp>
          <p:nvSpPr>
            <p:cNvPr id="3" name="Freeform 3"/>
            <p:cNvSpPr/>
            <p:nvPr/>
          </p:nvSpPr>
          <p:spPr>
            <a:xfrm>
              <a:off x="0" y="0"/>
              <a:ext cx="10363200" cy="1830832"/>
            </a:xfrm>
            <a:custGeom>
              <a:avLst/>
              <a:gdLst/>
              <a:ahLst/>
              <a:cxnLst/>
              <a:rect l="l" t="t" r="r" b="b"/>
              <a:pathLst>
                <a:path w="10363200" h="1830832">
                  <a:moveTo>
                    <a:pt x="0" y="0"/>
                  </a:moveTo>
                  <a:lnTo>
                    <a:pt x="10363200" y="0"/>
                  </a:lnTo>
                  <a:lnTo>
                    <a:pt x="10363200" y="1830832"/>
                  </a:lnTo>
                  <a:lnTo>
                    <a:pt x="0" y="18308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4" name="Freeform 4"/>
            <p:cNvSpPr/>
            <p:nvPr/>
          </p:nvSpPr>
          <p:spPr>
            <a:xfrm>
              <a:off x="0" y="794512"/>
              <a:ext cx="2850187" cy="807299"/>
            </a:xfrm>
            <a:custGeom>
              <a:avLst/>
              <a:gdLst/>
              <a:ahLst/>
              <a:cxnLst/>
              <a:rect l="l" t="t" r="r" b="b"/>
              <a:pathLst>
                <a:path w="2850187" h="807299">
                  <a:moveTo>
                    <a:pt x="0" y="0"/>
                  </a:moveTo>
                  <a:lnTo>
                    <a:pt x="2850187" y="0"/>
                  </a:lnTo>
                  <a:lnTo>
                    <a:pt x="2850187" y="807299"/>
                  </a:lnTo>
                  <a:lnTo>
                    <a:pt x="0" y="807299"/>
                  </a:lnTo>
                  <a:lnTo>
                    <a:pt x="0" y="0"/>
                  </a:lnTo>
                  <a:close/>
                </a:path>
              </a:pathLst>
            </a:custGeom>
            <a:blipFill>
              <a:blip r:embed="rId4"/>
              <a:stretch>
                <a:fillRect t="-8684" b="-8684"/>
              </a:stretch>
            </a:blipFill>
          </p:spPr>
          <p:txBody>
            <a:bodyPr/>
            <a:lstStyle/>
            <a:p>
              <a:endParaRPr lang="en-US"/>
            </a:p>
          </p:txBody>
        </p:sp>
      </p:grpSp>
      <p:sp>
        <p:nvSpPr>
          <p:cNvPr id="5" name="Rectangle 2">
            <a:extLst>
              <a:ext uri="{FF2B5EF4-FFF2-40B4-BE49-F238E27FC236}">
                <a16:creationId xmlns:a16="http://schemas.microsoft.com/office/drawing/2014/main" id="{24EFCB05-6855-46FD-31D3-5476B5506240}"/>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2E3B9B6D-DDEF-00C1-B546-218EBB79DA40}"/>
              </a:ext>
            </a:extLst>
          </p:cNvPr>
          <p:cNvSpPr txBox="1"/>
          <p:nvPr/>
        </p:nvSpPr>
        <p:spPr>
          <a:xfrm>
            <a:off x="676775" y="228600"/>
            <a:ext cx="6418850" cy="1214820"/>
          </a:xfrm>
          <a:prstGeom prst="rect">
            <a:avLst/>
          </a:prstGeom>
          <a:noFill/>
        </p:spPr>
        <p:txBody>
          <a:bodyPr wrap="square" rtlCol="0">
            <a:spAutoFit/>
          </a:bodyPr>
          <a:lstStyle/>
          <a:p>
            <a:pPr>
              <a:lnSpc>
                <a:spcPct val="115000"/>
              </a:lnSpc>
              <a:spcAft>
                <a:spcPts val="800"/>
              </a:spcAft>
            </a:pPr>
            <a:r>
              <a:rPr lang="en-US" sz="1100" i="1" kern="100" dirty="0">
                <a:latin typeface="Times New Roman" panose="02020603050405020304" pitchFamily="18" charset="0"/>
                <a:ea typeface="Aptos" panose="020B0004020202020204" pitchFamily="34" charset="0"/>
                <a:cs typeface="Times New Roman" panose="02020603050405020304" pitchFamily="18" charset="0"/>
              </a:rPr>
              <a:t>		</a:t>
            </a:r>
            <a:endParaRPr lang="en-US" sz="1200" kern="100" dirty="0">
              <a:latin typeface="Times New Roman" panose="02020603050405020304" pitchFamily="18" charset="0"/>
              <a:cs typeface="Times New Roman" panose="02020603050405020304" pitchFamily="18" charset="0"/>
            </a:endParaRPr>
          </a:p>
          <a:p>
            <a:pPr marL="0" marR="0">
              <a:lnSpc>
                <a:spcPct val="115000"/>
              </a:lnSpc>
              <a:spcBef>
                <a:spcPts val="0"/>
              </a:spcBef>
              <a:spcAft>
                <a:spcPts val="800"/>
              </a:spcAft>
            </a:pPr>
            <a:endParaRPr lang="en-US"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endParaRPr lang="en-US"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spcAft>
                <a:spcPts val="800"/>
              </a:spcAft>
            </a:pPr>
            <a:endParaRPr lang="en-US" sz="1200" b="1" kern="14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Control 1">
            <a:extLst>
              <a:ext uri="{FF2B5EF4-FFF2-40B4-BE49-F238E27FC236}">
                <a16:creationId xmlns:a16="http://schemas.microsoft.com/office/drawing/2014/main" id="{26F54EC7-E2EA-557B-B231-6BFEF1332D2A}"/>
              </a:ext>
            </a:extLst>
          </p:cNvPr>
          <p:cNvSpPr>
            <a:spLocks noChangeArrowheads="1" noChangeShapeType="1"/>
          </p:cNvSpPr>
          <p:nvPr/>
        </p:nvSpPr>
        <p:spPr bwMode="auto">
          <a:xfrm>
            <a:off x="5233933" y="14192663"/>
            <a:ext cx="2381250" cy="598487"/>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9" name="Picture 8" descr="Graphical user interface, text, website&#10;&#10;Description automatically generated">
            <a:extLst>
              <a:ext uri="{FF2B5EF4-FFF2-40B4-BE49-F238E27FC236}">
                <a16:creationId xmlns:a16="http://schemas.microsoft.com/office/drawing/2014/main" id="{5970DAD3-E2DC-748A-9B10-EF9C5B76E2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067" y="391187"/>
            <a:ext cx="6392558" cy="8321040"/>
          </a:xfrm>
          <a:prstGeom prst="rect">
            <a:avLst/>
          </a:prstGeom>
        </p:spPr>
      </p:pic>
    </p:spTree>
    <p:extLst>
      <p:ext uri="{BB962C8B-B14F-4D97-AF65-F5344CB8AC3E}">
        <p14:creationId xmlns:p14="http://schemas.microsoft.com/office/powerpoint/2010/main" val="2036830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725032"/>
            <a:ext cx="7772400" cy="1373124"/>
            <a:chOff x="0" y="0"/>
            <a:chExt cx="10363200" cy="1830832"/>
          </a:xfrm>
        </p:grpSpPr>
        <p:sp>
          <p:nvSpPr>
            <p:cNvPr id="3" name="Freeform 3"/>
            <p:cNvSpPr/>
            <p:nvPr/>
          </p:nvSpPr>
          <p:spPr>
            <a:xfrm>
              <a:off x="0" y="0"/>
              <a:ext cx="10363200" cy="1830832"/>
            </a:xfrm>
            <a:custGeom>
              <a:avLst/>
              <a:gdLst/>
              <a:ahLst/>
              <a:cxnLst/>
              <a:rect l="l" t="t" r="r" b="b"/>
              <a:pathLst>
                <a:path w="10363200" h="1830832">
                  <a:moveTo>
                    <a:pt x="0" y="0"/>
                  </a:moveTo>
                  <a:lnTo>
                    <a:pt x="10363200" y="0"/>
                  </a:lnTo>
                  <a:lnTo>
                    <a:pt x="10363200" y="1830832"/>
                  </a:lnTo>
                  <a:lnTo>
                    <a:pt x="0" y="18308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4" name="Freeform 4"/>
            <p:cNvSpPr/>
            <p:nvPr/>
          </p:nvSpPr>
          <p:spPr>
            <a:xfrm>
              <a:off x="0" y="794512"/>
              <a:ext cx="2850187" cy="807299"/>
            </a:xfrm>
            <a:custGeom>
              <a:avLst/>
              <a:gdLst/>
              <a:ahLst/>
              <a:cxnLst/>
              <a:rect l="l" t="t" r="r" b="b"/>
              <a:pathLst>
                <a:path w="2850187" h="807299">
                  <a:moveTo>
                    <a:pt x="0" y="0"/>
                  </a:moveTo>
                  <a:lnTo>
                    <a:pt x="2850187" y="0"/>
                  </a:lnTo>
                  <a:lnTo>
                    <a:pt x="2850187" y="807299"/>
                  </a:lnTo>
                  <a:lnTo>
                    <a:pt x="0" y="807299"/>
                  </a:lnTo>
                  <a:lnTo>
                    <a:pt x="0" y="0"/>
                  </a:lnTo>
                  <a:close/>
                </a:path>
              </a:pathLst>
            </a:custGeom>
            <a:blipFill>
              <a:blip r:embed="rId4"/>
              <a:stretch>
                <a:fillRect t="-8684" b="-8684"/>
              </a:stretch>
            </a:blipFill>
          </p:spPr>
          <p:txBody>
            <a:bodyPr/>
            <a:lstStyle/>
            <a:p>
              <a:endParaRPr lang="en-US"/>
            </a:p>
          </p:txBody>
        </p:sp>
      </p:grpSp>
      <p:sp>
        <p:nvSpPr>
          <p:cNvPr id="5" name="Rectangle 2">
            <a:extLst>
              <a:ext uri="{FF2B5EF4-FFF2-40B4-BE49-F238E27FC236}">
                <a16:creationId xmlns:a16="http://schemas.microsoft.com/office/drawing/2014/main" id="{24EFCB05-6855-46FD-31D3-5476B5506240}"/>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2E3B9B6D-DDEF-00C1-B546-218EBB79DA40}"/>
              </a:ext>
            </a:extLst>
          </p:cNvPr>
          <p:cNvSpPr txBox="1"/>
          <p:nvPr/>
        </p:nvSpPr>
        <p:spPr>
          <a:xfrm>
            <a:off x="676775" y="304800"/>
            <a:ext cx="6418850" cy="12419875"/>
          </a:xfrm>
          <a:prstGeom prst="rect">
            <a:avLst/>
          </a:prstGeom>
          <a:noFill/>
        </p:spPr>
        <p:txBody>
          <a:bodyPr wrap="square" rtlCol="0">
            <a:spAutoFit/>
          </a:bodyPr>
          <a:lstStyle/>
          <a:p>
            <a:pPr>
              <a:lnSpc>
                <a:spcPct val="115000"/>
              </a:lnSpc>
              <a:spcAft>
                <a:spcPts val="800"/>
              </a:spcAft>
            </a:pPr>
            <a:r>
              <a:rPr lang="en-US" b="1" kern="14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Mohave College Defies National Trends with Strong Year-Over-Year Growth</a:t>
            </a:r>
          </a:p>
          <a:p>
            <a:pPr>
              <a:lnSpc>
                <a:spcPct val="115000"/>
              </a:lnSpc>
              <a:spcAft>
                <a:spcPts val="800"/>
              </a:spcAft>
            </a:pPr>
            <a:r>
              <a:rPr lang="en-US" sz="1100" i="1" kern="1400" dirty="0">
                <a:effectLst/>
                <a:latin typeface="Times New Roman" panose="02020603050405020304" pitchFamily="18" charset="0"/>
                <a:ea typeface="Calibri" panose="020F0502020204030204" pitchFamily="34" charset="0"/>
                <a:cs typeface="Times New Roman" panose="02020603050405020304" pitchFamily="18" charset="0"/>
              </a:rPr>
              <a:t>By Tami Ursenbach</a:t>
            </a:r>
          </a:p>
          <a:p>
            <a:pPr marL="0" marR="0">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Across the nation, community colleges have faced serious challenges in the years since the COVID-19 pandemic. Since 2020, 45 colleges have closed, more than 35 have merged with nearby institutions, and many others are struggling to attract students. Declining enrollment, funding pressures, and shifting workforce demands have forced institutions to make difficult decisions about their futures.</a:t>
            </a:r>
          </a:p>
          <a:p>
            <a:pPr marL="0" marR="0">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Amid these challenges, Mohave College is standing out as a success story. Rather than scaling back, the college has embraced bold changes to position itself for long-term growth. Over the past year, Mohave College has implemented a strategic vision that includes a new name and branding, the launch of bachelor’s degree programs, and major investments in campus infrastructure. Each of the four campuses is undergoing construction and revitalization projects designed to better serve students, support local communities, and prepare for the future workforce.</a:t>
            </a:r>
          </a:p>
          <a:p>
            <a:pPr marL="0" marR="0">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These forward-looking steps are already paying off. While many community colleges are shrinking, Mohave College has seen consistent year-over-year enrollment growth:</a:t>
            </a:r>
          </a:p>
          <a:p>
            <a:pPr marL="171450" marR="0" indent="-171450">
              <a:lnSpc>
                <a:spcPct val="107000"/>
              </a:lnSpc>
              <a:spcBef>
                <a:spcPts val="0"/>
              </a:spcBef>
              <a:spcAft>
                <a:spcPts val="800"/>
              </a:spcAft>
              <a:buFont typeface="Arial" panose="020B0604020202020204" pitchFamily="34"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Fall 2024 enrollment increased by 17% compared to Fall 2023, reaching 4,656 students.</a:t>
            </a:r>
          </a:p>
          <a:p>
            <a:pPr marL="171450" marR="0" indent="-171450">
              <a:lnSpc>
                <a:spcPct val="107000"/>
              </a:lnSpc>
              <a:spcBef>
                <a:spcPts val="0"/>
              </a:spcBef>
              <a:spcAft>
                <a:spcPts val="800"/>
              </a:spcAft>
              <a:buFont typeface="Arial" panose="020B0604020202020204" pitchFamily="34"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Spring 2025 enrollment is up nearly 10% compared to the previous spring.</a:t>
            </a:r>
          </a:p>
          <a:p>
            <a:pPr marL="171450" marR="0" indent="-171450">
              <a:lnSpc>
                <a:spcPct val="107000"/>
              </a:lnSpc>
              <a:spcBef>
                <a:spcPts val="0"/>
              </a:spcBef>
              <a:spcAft>
                <a:spcPts val="800"/>
              </a:spcAft>
              <a:buFont typeface="Arial" panose="020B0604020202020204" pitchFamily="34"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Unduplicated headcount rose more than 10% between fiscal years 2022–23 and 2023–24, while Full-Time Student Equivalents (FTSE) increased by 9.5%.</a:t>
            </a:r>
          </a:p>
          <a:p>
            <a:pPr marL="171450" marR="0" indent="-171450">
              <a:lnSpc>
                <a:spcPct val="107000"/>
              </a:lnSpc>
              <a:spcBef>
                <a:spcPts val="0"/>
              </a:spcBef>
              <a:spcAft>
                <a:spcPts val="800"/>
              </a:spcAft>
              <a:buFont typeface="Arial" panose="020B0604020202020204" pitchFamily="34"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Credit hours grew by 9.2% year-over-year, with total student enrollment climbing 11% in the same period.</a:t>
            </a:r>
          </a:p>
          <a:p>
            <a:pPr marL="0" marR="0">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These numbers highlight how Mohave College is bucking national trends by focusing on innovation, student needs, and regional workforce opportunities. By offering new degree pathways, strengthening partnerships, and reinvesting in modern facilities, the college is creating an educational environment that attracts students and supports long-term community development.</a:t>
            </a:r>
          </a:p>
          <a:p>
            <a:pPr marL="0" marR="0">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Looking ahead, Mohave College is poised for even greater impact. With the new Advanced Manufacturing Training Center opening last month, the college is expanding its ability to train students for high-demand, high-paying careers in modern industries. This state-of-the-art facility will serve as a cornerstone for future growth and ensure that Mohave College continues to meet the evolving needs of employers and students alike.</a:t>
            </a:r>
          </a:p>
          <a:p>
            <a:pPr marL="0" marR="0">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In an era when many community colleges are closing their doors, Mohave College is thriving—growing double digits year over year and building momentum for the future.</a:t>
            </a:r>
          </a:p>
          <a:p>
            <a:pPr marL="0" marR="0">
              <a:lnSpc>
                <a:spcPct val="115000"/>
              </a:lnSpc>
              <a:spcBef>
                <a:spcPts val="0"/>
              </a:spcBef>
              <a:spcAft>
                <a:spcPts val="800"/>
              </a:spcAft>
            </a:pPr>
            <a:endParaRPr lang="en-US" sz="1200" b="1" kern="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800"/>
              </a:spcAft>
            </a:pPr>
            <a:endParaRPr lang="en-US" sz="1200" b="1" kern="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800"/>
              </a:spcAft>
            </a:pPr>
            <a:endParaRPr lang="en-US" sz="1200" b="1" kern="14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800"/>
              </a:spcAft>
            </a:pPr>
            <a:endParaRPr lang="en-US" sz="1200" b="1" kern="14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l">
              <a:lnSpc>
                <a:spcPct val="119000"/>
              </a:lnSpc>
              <a:spcBef>
                <a:spcPts val="0"/>
              </a:spcBef>
              <a:spcAft>
                <a:spcPts val="600"/>
              </a:spcAft>
            </a:pPr>
            <a:endParaRPr lang="en-US" sz="1200" kern="1400" dirty="0">
              <a:ln>
                <a:noFill/>
              </a:ln>
              <a:solidFill>
                <a:srgbClr val="000000"/>
              </a:solidFill>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800"/>
              </a:spcAft>
            </a:pPr>
            <a:endParaRPr lang="en-US" sz="1200" b="1" kern="14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800"/>
              </a:spcAft>
            </a:pPr>
            <a:endParaRPr lang="en-US" sz="1200" b="1" kern="14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800"/>
              </a:spcAft>
            </a:pPr>
            <a:endParaRPr lang="en-US" sz="1200" kern="100" dirty="0">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endParaRPr lang="en-US" sz="1200" kern="100" dirty="0">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endParaRPr lang="en-US" sz="1200" kern="100" dirty="0">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endParaRPr lang="en-US" sz="1200" kern="100" dirty="0">
              <a:latin typeface="Times New Roman" panose="02020603050405020304" pitchFamily="18" charset="0"/>
              <a:ea typeface="Aptos" panose="020B0004020202020204" pitchFamily="34" charset="0"/>
              <a:cs typeface="Times New Roman" panose="02020603050405020304" pitchFamily="18" charset="0"/>
            </a:endParaRPr>
          </a:p>
          <a:p>
            <a:pPr marL="0" marR="0" algn="ctr">
              <a:lnSpc>
                <a:spcPct val="115000"/>
              </a:lnSpc>
              <a:spcBef>
                <a:spcPts val="0"/>
              </a:spcBef>
              <a:spcAft>
                <a:spcPts val="800"/>
              </a:spcAft>
            </a:pPr>
            <a:endParaRPr lang="en-US" sz="1200" b="1" kern="100" dirty="0">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endParaRPr lang="en-US" sz="1200" kern="100" dirty="0">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 </a:t>
            </a:r>
          </a:p>
        </p:txBody>
      </p:sp>
      <p:sp>
        <p:nvSpPr>
          <p:cNvPr id="14" name="Control 1">
            <a:extLst>
              <a:ext uri="{FF2B5EF4-FFF2-40B4-BE49-F238E27FC236}">
                <a16:creationId xmlns:a16="http://schemas.microsoft.com/office/drawing/2014/main" id="{26F54EC7-E2EA-557B-B231-6BFEF1332D2A}"/>
              </a:ext>
            </a:extLst>
          </p:cNvPr>
          <p:cNvSpPr>
            <a:spLocks noChangeArrowheads="1" noChangeShapeType="1"/>
          </p:cNvSpPr>
          <p:nvPr/>
        </p:nvSpPr>
        <p:spPr bwMode="auto">
          <a:xfrm>
            <a:off x="5233933" y="14192663"/>
            <a:ext cx="2381250" cy="598487"/>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50833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725032"/>
            <a:ext cx="7772400" cy="1373124"/>
            <a:chOff x="0" y="0"/>
            <a:chExt cx="10363200" cy="1830832"/>
          </a:xfrm>
        </p:grpSpPr>
        <p:sp>
          <p:nvSpPr>
            <p:cNvPr id="3" name="Freeform 3"/>
            <p:cNvSpPr/>
            <p:nvPr/>
          </p:nvSpPr>
          <p:spPr>
            <a:xfrm>
              <a:off x="0" y="0"/>
              <a:ext cx="10363200" cy="1830832"/>
            </a:xfrm>
            <a:custGeom>
              <a:avLst/>
              <a:gdLst/>
              <a:ahLst/>
              <a:cxnLst/>
              <a:rect l="l" t="t" r="r" b="b"/>
              <a:pathLst>
                <a:path w="10363200" h="1830832">
                  <a:moveTo>
                    <a:pt x="0" y="0"/>
                  </a:moveTo>
                  <a:lnTo>
                    <a:pt x="10363200" y="0"/>
                  </a:lnTo>
                  <a:lnTo>
                    <a:pt x="10363200" y="1830832"/>
                  </a:lnTo>
                  <a:lnTo>
                    <a:pt x="0" y="18308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4" name="Freeform 4"/>
            <p:cNvSpPr/>
            <p:nvPr/>
          </p:nvSpPr>
          <p:spPr>
            <a:xfrm>
              <a:off x="0" y="794512"/>
              <a:ext cx="2850187" cy="807299"/>
            </a:xfrm>
            <a:custGeom>
              <a:avLst/>
              <a:gdLst/>
              <a:ahLst/>
              <a:cxnLst/>
              <a:rect l="l" t="t" r="r" b="b"/>
              <a:pathLst>
                <a:path w="2850187" h="807299">
                  <a:moveTo>
                    <a:pt x="0" y="0"/>
                  </a:moveTo>
                  <a:lnTo>
                    <a:pt x="2850187" y="0"/>
                  </a:lnTo>
                  <a:lnTo>
                    <a:pt x="2850187" y="807299"/>
                  </a:lnTo>
                  <a:lnTo>
                    <a:pt x="0" y="807299"/>
                  </a:lnTo>
                  <a:lnTo>
                    <a:pt x="0" y="0"/>
                  </a:lnTo>
                  <a:close/>
                </a:path>
              </a:pathLst>
            </a:custGeom>
            <a:blipFill>
              <a:blip r:embed="rId4"/>
              <a:stretch>
                <a:fillRect t="-8684" b="-8684"/>
              </a:stretch>
            </a:blipFill>
          </p:spPr>
          <p:txBody>
            <a:bodyPr/>
            <a:lstStyle/>
            <a:p>
              <a:endParaRPr lang="en-US"/>
            </a:p>
          </p:txBody>
        </p:sp>
      </p:grpSp>
      <p:sp>
        <p:nvSpPr>
          <p:cNvPr id="5" name="Rectangle 2">
            <a:extLst>
              <a:ext uri="{FF2B5EF4-FFF2-40B4-BE49-F238E27FC236}">
                <a16:creationId xmlns:a16="http://schemas.microsoft.com/office/drawing/2014/main" id="{24EFCB05-6855-46FD-31D3-5476B5506240}"/>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2E3B9B6D-DDEF-00C1-B546-218EBB79DA40}"/>
              </a:ext>
            </a:extLst>
          </p:cNvPr>
          <p:cNvSpPr txBox="1"/>
          <p:nvPr/>
        </p:nvSpPr>
        <p:spPr>
          <a:xfrm>
            <a:off x="676775" y="304800"/>
            <a:ext cx="6418850" cy="12048748"/>
          </a:xfrm>
          <a:prstGeom prst="rect">
            <a:avLst/>
          </a:prstGeom>
          <a:noFill/>
        </p:spPr>
        <p:txBody>
          <a:bodyPr wrap="square" rtlCol="0">
            <a:spAutoFit/>
          </a:bodyPr>
          <a:lstStyle/>
          <a:p>
            <a:pPr marR="0">
              <a:lnSpc>
                <a:spcPct val="115000"/>
              </a:lnSpc>
              <a:spcBef>
                <a:spcPts val="0"/>
              </a:spcBef>
              <a:spcAft>
                <a:spcPts val="800"/>
              </a:spcAft>
            </a:pPr>
            <a:r>
              <a:rPr lang="en-US" b="1" kern="14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Economic Development Update</a:t>
            </a:r>
          </a:p>
          <a:p>
            <a:pPr marL="0" marR="0">
              <a:lnSpc>
                <a:spcPct val="115000"/>
              </a:lnSpc>
              <a:spcBef>
                <a:spcPts val="0"/>
              </a:spcBef>
              <a:spcAft>
                <a:spcPts val="800"/>
              </a:spcAft>
            </a:pPr>
            <a:r>
              <a:rPr lang="en-US" sz="1100" i="1" kern="100" dirty="0">
                <a:effectLst/>
                <a:latin typeface="Times New Roman" panose="02020603050405020304" pitchFamily="18" charset="0"/>
                <a:ea typeface="Aptos" panose="020B0004020202020204" pitchFamily="34" charset="0"/>
                <a:cs typeface="Times New Roman" panose="02020603050405020304" pitchFamily="18" charset="0"/>
              </a:rPr>
              <a:t>By Tami Ursenbach</a:t>
            </a:r>
            <a:endParaRPr lang="en-US" sz="11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On August 18th, the Economic Development Department delivered a presentation highlighting recent progress and future priorities. Following the meeting, many community members requested that some of the slides and key information be shared.</a:t>
            </a:r>
          </a:p>
          <a:p>
            <a:pPr marL="0" marR="0">
              <a:lnSpc>
                <a:spcPct val="115000"/>
              </a:lnSpc>
              <a:spcBef>
                <a:spcPts val="0"/>
              </a:spcBef>
              <a:spcAft>
                <a:spcPts val="800"/>
              </a:spcAft>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Strategic Focus for our Department was shared including:</a:t>
            </a:r>
          </a:p>
          <a:p>
            <a:pPr marL="342900" marR="0" lvl="0" indent="-342900">
              <a:spcBef>
                <a:spcPts val="0"/>
              </a:spcBef>
              <a:spcAft>
                <a:spcPts val="0"/>
              </a:spcAft>
              <a:buFont typeface="+mj-lt"/>
              <a:buAutoNum type="arabicPeriod"/>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Provide resources to new and existing businesses</a:t>
            </a:r>
          </a:p>
          <a:p>
            <a:pPr marL="342900" marR="0" lvl="0" indent="-342900">
              <a:spcBef>
                <a:spcPts val="0"/>
              </a:spcBef>
              <a:spcAft>
                <a:spcPts val="0"/>
              </a:spcAft>
              <a:buFont typeface="+mj-lt"/>
              <a:buAutoNum type="arabicPeriod"/>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Prioritize and align education for a skilled workforce</a:t>
            </a:r>
          </a:p>
          <a:p>
            <a:pPr marL="342900" marR="0" lvl="0" indent="-342900">
              <a:spcBef>
                <a:spcPts val="0"/>
              </a:spcBef>
              <a:spcAft>
                <a:spcPts val="0"/>
              </a:spcAft>
              <a:buFont typeface="+mj-lt"/>
              <a:buAutoNum type="arabicPeriod"/>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Identify and build out critical infrastructure</a:t>
            </a:r>
          </a:p>
          <a:p>
            <a:pPr marL="342900" marR="0" lvl="0" indent="-342900">
              <a:spcBef>
                <a:spcPts val="0"/>
              </a:spcBef>
              <a:spcAft>
                <a:spcPts val="0"/>
              </a:spcAft>
              <a:buFont typeface="+mj-lt"/>
              <a:buAutoNum type="arabicPeriod"/>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Expand tourism and film initiatives</a:t>
            </a:r>
          </a:p>
          <a:p>
            <a:pPr marL="342900" marR="0" lvl="0" indent="-342900">
              <a:spcBef>
                <a:spcPts val="0"/>
              </a:spcBef>
              <a:spcAft>
                <a:spcPts val="1200"/>
              </a:spcAft>
              <a:buFont typeface="+mj-lt"/>
              <a:buAutoNum type="arabicPeriod"/>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Develop partnerships with local agencies to further these efforts</a:t>
            </a:r>
          </a:p>
          <a:p>
            <a:pPr marL="0" marR="0">
              <a:lnSpc>
                <a:spcPct val="115000"/>
              </a:lnSpc>
              <a:spcBef>
                <a:spcPts val="0"/>
              </a:spcBef>
              <a:spcAft>
                <a:spcPts val="800"/>
              </a:spcAft>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We were excited to share a growth snapshot from January 2019 – December 2024</a:t>
            </a:r>
          </a:p>
          <a:p>
            <a:pPr marL="0" marR="0">
              <a:lnSpc>
                <a:spcPct val="115000"/>
              </a:lnSpc>
              <a:spcBef>
                <a:spcPts val="0"/>
              </a:spcBef>
              <a:spcAft>
                <a:spcPts val="800"/>
              </a:spcAft>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Our county continues to experience strong and steady growth:</a:t>
            </a:r>
          </a:p>
          <a:p>
            <a:pPr marL="342900" marR="0" lvl="0" indent="-342900">
              <a:spcBef>
                <a:spcPts val="0"/>
              </a:spcBef>
              <a:spcAft>
                <a:spcPts val="0"/>
              </a:spcAft>
              <a:buFont typeface="Symbol" panose="05050102010706020507" pitchFamily="18" charset="2"/>
              <a:buChar char=""/>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Population growth rose +19,279 residents</a:t>
            </a:r>
          </a:p>
          <a:p>
            <a:pPr marL="342900" marR="0" lvl="0" indent="-342900">
              <a:spcBef>
                <a:spcPts val="0"/>
              </a:spcBef>
              <a:spcAft>
                <a:spcPts val="0"/>
              </a:spcAft>
              <a:buFont typeface="Symbol" panose="05050102010706020507" pitchFamily="18" charset="2"/>
              <a:buChar char=""/>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Income Increased in both Personal incomes rose by $10,466; median household income rose by $14,299</a:t>
            </a:r>
          </a:p>
          <a:p>
            <a:pPr marL="342900" marR="0" lvl="0" indent="-342900">
              <a:spcBef>
                <a:spcPts val="0"/>
              </a:spcBef>
              <a:spcAft>
                <a:spcPts val="0"/>
              </a:spcAft>
              <a:buFont typeface="Symbol" panose="05050102010706020507" pitchFamily="18" charset="2"/>
              <a:buChar char=""/>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Labor Force Growth showed an additional +5,343 employees</a:t>
            </a:r>
          </a:p>
          <a:p>
            <a:pPr marL="342900" marR="0" lvl="0" indent="-342900">
              <a:spcBef>
                <a:spcPts val="0"/>
              </a:spcBef>
              <a:spcAft>
                <a:spcPts val="1200"/>
              </a:spcAft>
              <a:buFont typeface="Symbol" panose="05050102010706020507" pitchFamily="18" charset="2"/>
              <a:buChar char=""/>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New business establishments showed a net  1,269 new businesses with many small businesses and start-ups.</a:t>
            </a:r>
          </a:p>
          <a:p>
            <a:pPr marL="0" marR="0">
              <a:lnSpc>
                <a:spcPct val="115000"/>
              </a:lnSpc>
              <a:spcBef>
                <a:spcPts val="0"/>
              </a:spcBef>
              <a:spcAft>
                <a:spcPts val="800"/>
              </a:spcAft>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Zero-Based Budget Goals show we are on track for the year. </a:t>
            </a:r>
          </a:p>
          <a:p>
            <a:pPr marL="0" marR="0">
              <a:lnSpc>
                <a:spcPct val="115000"/>
              </a:lnSpc>
              <a:spcBef>
                <a:spcPts val="0"/>
              </a:spcBef>
              <a:spcAft>
                <a:spcPts val="800"/>
              </a:spcAft>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As part of our Zero-Based Budget commitments, Economic Development staff pledged to meet with 240 companies between July 2025 and June 2026. Early findings show that the greatest need is skilled labor.</a:t>
            </a:r>
          </a:p>
          <a:p>
            <a:pPr marL="0" marR="0">
              <a:lnSpc>
                <a:spcPct val="115000"/>
              </a:lnSpc>
              <a:spcBef>
                <a:spcPts val="0"/>
              </a:spcBef>
              <a:spcAft>
                <a:spcPts val="800"/>
              </a:spcAft>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To help address this, our office is offering </a:t>
            </a:r>
            <a:r>
              <a:rPr lang="en-US" sz="1200" b="1" kern="100" dirty="0">
                <a:effectLst/>
                <a:latin typeface="Times New Roman" panose="02020603050405020304" pitchFamily="18" charset="0"/>
                <a:ea typeface="Aptos" panose="020B0004020202020204" pitchFamily="34" charset="0"/>
                <a:cs typeface="Times New Roman" panose="02020603050405020304" pitchFamily="18" charset="0"/>
              </a:rPr>
              <a:t>FREE</a:t>
            </a: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 trainings in manufacturing and construction to strengthen the local workforce. We also offer </a:t>
            </a:r>
            <a:r>
              <a:rPr lang="en-US" sz="1200" b="1" kern="100" dirty="0">
                <a:effectLst/>
                <a:latin typeface="Times New Roman" panose="02020603050405020304" pitchFamily="18" charset="0"/>
                <a:ea typeface="Aptos" panose="020B0004020202020204" pitchFamily="34" charset="0"/>
                <a:cs typeface="Times New Roman" panose="02020603050405020304" pitchFamily="18" charset="0"/>
              </a:rPr>
              <a:t>FREE </a:t>
            </a: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training and resources for other businesses.  Our team is here to support businesses through both challenges and successes. Services may include:</a:t>
            </a:r>
          </a:p>
          <a:p>
            <a:pPr marL="342900" marR="0" lvl="0" indent="-342900">
              <a:spcBef>
                <a:spcPts val="0"/>
              </a:spcBef>
              <a:spcAft>
                <a:spcPts val="0"/>
              </a:spcAft>
              <a:buFont typeface="Symbol" panose="05050102010706020507" pitchFamily="18" charset="2"/>
              <a:buChar char=""/>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Marketing</a:t>
            </a:r>
          </a:p>
          <a:p>
            <a:pPr marL="342900" marR="0" lvl="0" indent="-342900">
              <a:spcBef>
                <a:spcPts val="0"/>
              </a:spcBef>
              <a:spcAft>
                <a:spcPts val="0"/>
              </a:spcAft>
              <a:buFont typeface="Symbol" panose="05050102010706020507" pitchFamily="18" charset="2"/>
              <a:buChar char=""/>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Human resources</a:t>
            </a:r>
          </a:p>
          <a:p>
            <a:pPr marL="342900" marR="0" lvl="0" indent="-342900">
              <a:spcBef>
                <a:spcPts val="0"/>
              </a:spcBef>
              <a:spcAft>
                <a:spcPts val="0"/>
              </a:spcAft>
              <a:buFont typeface="Symbol" panose="05050102010706020507" pitchFamily="18" charset="2"/>
              <a:buChar char=""/>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Leadership</a:t>
            </a:r>
          </a:p>
          <a:p>
            <a:pPr marL="342900" marR="0" lvl="0" indent="-342900">
              <a:spcBef>
                <a:spcPts val="0"/>
              </a:spcBef>
              <a:spcAft>
                <a:spcPts val="0"/>
              </a:spcAft>
              <a:buFont typeface="Symbol" panose="05050102010706020507" pitchFamily="18" charset="2"/>
              <a:buChar char=""/>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Financial guidance</a:t>
            </a:r>
          </a:p>
          <a:p>
            <a:pPr marL="342900" marR="0" lvl="0" indent="-342900">
              <a:spcBef>
                <a:spcPts val="0"/>
              </a:spcBef>
              <a:spcAft>
                <a:spcPts val="0"/>
              </a:spcAft>
              <a:buFont typeface="Symbol" panose="05050102010706020507" pitchFamily="18" charset="2"/>
              <a:buChar char=""/>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Workforce development</a:t>
            </a:r>
          </a:p>
          <a:p>
            <a:pPr marL="342900" marR="0" lvl="0" indent="-342900">
              <a:spcBef>
                <a:spcPts val="0"/>
              </a:spcBef>
              <a:spcAft>
                <a:spcPts val="0"/>
              </a:spcAft>
              <a:buFont typeface="Symbol" panose="05050102010706020507" pitchFamily="18" charset="2"/>
              <a:buChar char=""/>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Inventory control</a:t>
            </a:r>
          </a:p>
          <a:p>
            <a:pPr marL="342900" marR="0" lvl="0" indent="-342900">
              <a:spcBef>
                <a:spcPts val="0"/>
              </a:spcBef>
              <a:spcAft>
                <a:spcPts val="0"/>
              </a:spcAft>
              <a:buFont typeface="Symbol" panose="05050102010706020507" pitchFamily="18" charset="2"/>
              <a:buChar char=""/>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Safety </a:t>
            </a:r>
          </a:p>
          <a:p>
            <a:pPr marL="0" marR="0">
              <a:lnSpc>
                <a:spcPct val="115000"/>
              </a:lnSpc>
              <a:spcBef>
                <a:spcPts val="0"/>
              </a:spcBef>
              <a:spcAft>
                <a:spcPts val="800"/>
              </a:spcAft>
            </a:pPr>
            <a:endParaRPr lang="en-US" sz="1200" b="1" kern="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800"/>
              </a:spcAft>
            </a:pPr>
            <a:endParaRPr lang="en-US" sz="1200" b="1" kern="14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800"/>
              </a:spcAft>
            </a:pPr>
            <a:endParaRPr lang="en-US" sz="1200" b="1" kern="14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l">
              <a:lnSpc>
                <a:spcPct val="119000"/>
              </a:lnSpc>
              <a:spcBef>
                <a:spcPts val="0"/>
              </a:spcBef>
              <a:spcAft>
                <a:spcPts val="600"/>
              </a:spcAft>
            </a:pPr>
            <a:endParaRPr lang="en-US" sz="1200" kern="1400" dirty="0">
              <a:ln>
                <a:noFill/>
              </a:ln>
              <a:solidFill>
                <a:srgbClr val="000000"/>
              </a:solidFill>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800"/>
              </a:spcAft>
            </a:pPr>
            <a:endParaRPr lang="en-US" sz="1200" b="1" kern="14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800"/>
              </a:spcAft>
            </a:pPr>
            <a:endParaRPr lang="en-US" sz="1200" b="1" kern="14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800"/>
              </a:spcAft>
            </a:pPr>
            <a:endParaRPr lang="en-US" sz="1200" kern="100" dirty="0">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endParaRPr lang="en-US" sz="1200" kern="100" dirty="0">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endParaRPr lang="en-US" sz="1200" kern="100" dirty="0">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endParaRPr lang="en-US" sz="1200" kern="100" dirty="0">
              <a:latin typeface="Times New Roman" panose="02020603050405020304" pitchFamily="18" charset="0"/>
              <a:ea typeface="Aptos" panose="020B0004020202020204" pitchFamily="34" charset="0"/>
              <a:cs typeface="Times New Roman" panose="02020603050405020304" pitchFamily="18" charset="0"/>
            </a:endParaRPr>
          </a:p>
          <a:p>
            <a:pPr marL="0" marR="0" algn="ctr">
              <a:lnSpc>
                <a:spcPct val="115000"/>
              </a:lnSpc>
              <a:spcBef>
                <a:spcPts val="0"/>
              </a:spcBef>
              <a:spcAft>
                <a:spcPts val="800"/>
              </a:spcAft>
            </a:pPr>
            <a:endParaRPr lang="en-US" sz="1200" b="1" kern="100" dirty="0">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endParaRPr lang="en-US" sz="1200" kern="100" dirty="0">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 </a:t>
            </a:r>
          </a:p>
        </p:txBody>
      </p:sp>
      <p:sp>
        <p:nvSpPr>
          <p:cNvPr id="14" name="Control 1">
            <a:extLst>
              <a:ext uri="{FF2B5EF4-FFF2-40B4-BE49-F238E27FC236}">
                <a16:creationId xmlns:a16="http://schemas.microsoft.com/office/drawing/2014/main" id="{26F54EC7-E2EA-557B-B231-6BFEF1332D2A}"/>
              </a:ext>
            </a:extLst>
          </p:cNvPr>
          <p:cNvSpPr>
            <a:spLocks noChangeArrowheads="1" noChangeShapeType="1"/>
          </p:cNvSpPr>
          <p:nvPr/>
        </p:nvSpPr>
        <p:spPr bwMode="auto">
          <a:xfrm>
            <a:off x="5233933" y="14192663"/>
            <a:ext cx="2381250" cy="598487"/>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11" name="Picture 10" descr="A picture containing text, indoor, computer, desk&#10;&#10;Description automatically generated">
            <a:extLst>
              <a:ext uri="{FF2B5EF4-FFF2-40B4-BE49-F238E27FC236}">
                <a16:creationId xmlns:a16="http://schemas.microsoft.com/office/drawing/2014/main" id="{93628C26-0278-EDE5-661E-FC7AA3C36D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0" y="6865135"/>
            <a:ext cx="3206884" cy="2103120"/>
          </a:xfrm>
          <a:prstGeom prst="rect">
            <a:avLst/>
          </a:prstGeom>
        </p:spPr>
      </p:pic>
    </p:spTree>
    <p:extLst>
      <p:ext uri="{BB962C8B-B14F-4D97-AF65-F5344CB8AC3E}">
        <p14:creationId xmlns:p14="http://schemas.microsoft.com/office/powerpoint/2010/main" val="1801583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685276"/>
            <a:ext cx="7772400" cy="1373124"/>
            <a:chOff x="0" y="0"/>
            <a:chExt cx="10363200" cy="1830832"/>
          </a:xfrm>
        </p:grpSpPr>
        <p:sp>
          <p:nvSpPr>
            <p:cNvPr id="3" name="Freeform 3"/>
            <p:cNvSpPr/>
            <p:nvPr/>
          </p:nvSpPr>
          <p:spPr>
            <a:xfrm>
              <a:off x="0" y="0"/>
              <a:ext cx="10363200" cy="1830832"/>
            </a:xfrm>
            <a:custGeom>
              <a:avLst/>
              <a:gdLst/>
              <a:ahLst/>
              <a:cxnLst/>
              <a:rect l="l" t="t" r="r" b="b"/>
              <a:pathLst>
                <a:path w="10363200" h="1830832">
                  <a:moveTo>
                    <a:pt x="0" y="0"/>
                  </a:moveTo>
                  <a:lnTo>
                    <a:pt x="10363200" y="0"/>
                  </a:lnTo>
                  <a:lnTo>
                    <a:pt x="10363200" y="1830832"/>
                  </a:lnTo>
                  <a:lnTo>
                    <a:pt x="0" y="18308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0" y="794512"/>
              <a:ext cx="2850187" cy="807299"/>
            </a:xfrm>
            <a:custGeom>
              <a:avLst/>
              <a:gdLst/>
              <a:ahLst/>
              <a:cxnLst/>
              <a:rect l="l" t="t" r="r" b="b"/>
              <a:pathLst>
                <a:path w="2850187" h="807299">
                  <a:moveTo>
                    <a:pt x="0" y="0"/>
                  </a:moveTo>
                  <a:lnTo>
                    <a:pt x="2850187" y="0"/>
                  </a:lnTo>
                  <a:lnTo>
                    <a:pt x="2850187" y="807299"/>
                  </a:lnTo>
                  <a:lnTo>
                    <a:pt x="0" y="807299"/>
                  </a:lnTo>
                  <a:lnTo>
                    <a:pt x="0" y="0"/>
                  </a:lnTo>
                  <a:close/>
                </a:path>
              </a:pathLst>
            </a:custGeom>
            <a:blipFill>
              <a:blip r:embed="rId4"/>
              <a:stretch>
                <a:fillRect t="-8684" b="-8684"/>
              </a:stretch>
            </a:blipFill>
          </p:spPr>
        </p:sp>
      </p:grpSp>
      <p:sp>
        <p:nvSpPr>
          <p:cNvPr id="6" name="TextBox 5">
            <a:extLst>
              <a:ext uri="{FF2B5EF4-FFF2-40B4-BE49-F238E27FC236}">
                <a16:creationId xmlns:a16="http://schemas.microsoft.com/office/drawing/2014/main" id="{2EBD7450-6CF8-0A6F-4D09-11339FEFB518}"/>
              </a:ext>
            </a:extLst>
          </p:cNvPr>
          <p:cNvSpPr txBox="1"/>
          <p:nvPr/>
        </p:nvSpPr>
        <p:spPr>
          <a:xfrm>
            <a:off x="634664" y="4292146"/>
            <a:ext cx="6705600" cy="385362"/>
          </a:xfrm>
          <a:prstGeom prst="rect">
            <a:avLst/>
          </a:prstGeom>
          <a:noFill/>
        </p:spPr>
        <p:txBody>
          <a:bodyPr wrap="square">
            <a:spAutoFit/>
          </a:bodyPr>
          <a:lstStyle/>
          <a:p>
            <a:pPr marL="0" marR="0" lvl="0" indent="0" defTabSz="914400" rtl="0" eaLnBrk="1" fontAlgn="auto" latinLnBrk="0" hangingPunct="1">
              <a:lnSpc>
                <a:spcPct val="115000"/>
              </a:lnSpc>
              <a:spcBef>
                <a:spcPts val="0"/>
              </a:spcBef>
              <a:spcAft>
                <a:spcPts val="800"/>
              </a:spcAft>
              <a:buClrTx/>
              <a:buSzTx/>
              <a:buFontTx/>
              <a:buNone/>
              <a:tabLst/>
              <a:defRPr/>
            </a:pPr>
            <a:r>
              <a:rPr kumimoji="0" lang="en-US" sz="1800" b="1" i="0" u="none" strike="noStrike" kern="100" cap="none" spc="0" normalizeH="0" baseline="0" noProof="0" dirty="0">
                <a:ln>
                  <a:noFill/>
                </a:ln>
                <a:solidFill>
                  <a:srgbClr val="4F81BD">
                    <a:lumMod val="75000"/>
                  </a:srgbClr>
                </a:solidFill>
                <a:effectLst/>
                <a:uLnTx/>
                <a:uFillTx/>
                <a:latin typeface="Times New Roman" panose="02020603050405020304" pitchFamily="18" charset="0"/>
                <a:ea typeface="Aptos" panose="020B0004020202020204" pitchFamily="34" charset="0"/>
                <a:cs typeface="Times New Roman" panose="02020603050405020304" pitchFamily="18" charset="0"/>
              </a:rPr>
              <a:t>10 Resources to Help Rural Entrepreneurs</a:t>
            </a:r>
            <a:r>
              <a:rPr lang="en-US" sz="1200" kern="1400" dirty="0">
                <a:ln>
                  <a:noFill/>
                </a:ln>
                <a:solidFill>
                  <a:srgbClr val="000000"/>
                </a:solidFill>
                <a:effectLst/>
                <a:latin typeface="Times New Roman" panose="02020603050405020304" pitchFamily="18" charset="0"/>
                <a:cs typeface="Times New Roman" panose="02020603050405020304" pitchFamily="18" charset="0"/>
              </a:rPr>
              <a:t> </a:t>
            </a:r>
          </a:p>
        </p:txBody>
      </p:sp>
      <p:sp>
        <p:nvSpPr>
          <p:cNvPr id="7" name="Content Placeholder 6">
            <a:extLst>
              <a:ext uri="{FF2B5EF4-FFF2-40B4-BE49-F238E27FC236}">
                <a16:creationId xmlns:a16="http://schemas.microsoft.com/office/drawing/2014/main" id="{4DAC51FE-ADB6-6881-4AA4-BF3F11F44E16}"/>
              </a:ext>
            </a:extLst>
          </p:cNvPr>
          <p:cNvSpPr>
            <a:spLocks noGrp="1"/>
          </p:cNvSpPr>
          <p:nvPr>
            <p:ph sz="half" idx="1"/>
          </p:nvPr>
        </p:nvSpPr>
        <p:spPr>
          <a:xfrm>
            <a:off x="658060" y="4831803"/>
            <a:ext cx="3306163" cy="4125191"/>
          </a:xfrm>
        </p:spPr>
        <p:txBody>
          <a:bodyPr>
            <a:noAutofit/>
          </a:bodyPr>
          <a:lstStyle/>
          <a:p>
            <a:pPr marL="342900" marR="0" lvl="0" indent="-342900" algn="l" defTabSz="914400" rtl="0" eaLnBrk="1" fontAlgn="auto" latinLnBrk="0" hangingPunct="1">
              <a:lnSpc>
                <a:spcPct val="115000"/>
              </a:lnSpc>
              <a:spcBef>
                <a:spcPts val="0"/>
              </a:spcBef>
              <a:spcAft>
                <a:spcPts val="800"/>
              </a:spcAft>
              <a:buClrTx/>
              <a:buSzTx/>
              <a:buFont typeface="+mj-lt"/>
              <a:buAutoNum type="arabicPeriod"/>
              <a:tabLst/>
              <a:defRPr/>
            </a:pPr>
            <a:r>
              <a:rPr kumimoji="0" lang="en-US" sz="11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hlinkClick r:id="rId5"/>
              </a:rPr>
              <a:t>Center for Rural Affairs</a:t>
            </a:r>
            <a:r>
              <a:rPr kumimoji="0" lang="en-US" sz="11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 </a:t>
            </a: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Focused on building a stronger rural future by fostering community, justice, stewardship, and opportunity through active engagement.</a:t>
            </a:r>
          </a:p>
          <a:p>
            <a:pPr marL="342900" marR="0" lvl="0" indent="-342900" algn="l" defTabSz="914400" rtl="0" eaLnBrk="1" fontAlgn="auto" latinLnBrk="0" hangingPunct="1">
              <a:lnSpc>
                <a:spcPct val="115000"/>
              </a:lnSpc>
              <a:spcBef>
                <a:spcPts val="0"/>
              </a:spcBef>
              <a:spcAft>
                <a:spcPts val="800"/>
              </a:spcAft>
              <a:buClrTx/>
              <a:buSzTx/>
              <a:buFont typeface="+mj-lt"/>
              <a:buAutoNum type="arabicPeriod"/>
              <a:tabLst/>
              <a:defRPr/>
            </a:pPr>
            <a:r>
              <a:rPr kumimoji="0" lang="en-US" sz="11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hlinkClick r:id="rId6"/>
              </a:rPr>
              <a:t>Center on Rural Innovation</a:t>
            </a:r>
            <a:r>
              <a:rPr kumimoji="0" lang="en-US" sz="11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 </a:t>
            </a:r>
            <a:r>
              <a:rPr kumimoji="0" lang="en-US" sz="11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Works with rural leaders to expand entrepreneurship, innovation, and tech jobs so everyone can benefit from the growing tech economy.</a:t>
            </a:r>
          </a:p>
          <a:p>
            <a:pPr marL="342900" marR="0" lvl="0" indent="-342900" algn="l" defTabSz="914400" rtl="0" eaLnBrk="1" fontAlgn="auto" latinLnBrk="0" hangingPunct="1">
              <a:lnSpc>
                <a:spcPct val="115000"/>
              </a:lnSpc>
              <a:spcBef>
                <a:spcPts val="0"/>
              </a:spcBef>
              <a:spcAft>
                <a:spcPts val="800"/>
              </a:spcAft>
              <a:buClrTx/>
              <a:buSzTx/>
              <a:buFont typeface="+mj-lt"/>
              <a:buAutoNum type="arabicPeriod"/>
              <a:tabLst/>
              <a:defRPr/>
            </a:pPr>
            <a:r>
              <a:rPr kumimoji="0" lang="en-US" sz="11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hlinkClick r:id="rId7"/>
              </a:rPr>
              <a:t>e2 Entrepreneurial Ecosystems</a:t>
            </a:r>
            <a:r>
              <a:rPr kumimoji="0" lang="en-US" sz="11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 </a:t>
            </a:r>
            <a:r>
              <a:rPr kumimoji="0" lang="en-US" sz="11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helps communities thrive by connecting them to share best practices for building sustainable entrepreneurship.</a:t>
            </a:r>
          </a:p>
          <a:p>
            <a:pPr marL="342900" marR="0" lvl="0" indent="-342900" algn="l" defTabSz="914400" rtl="0" eaLnBrk="1" fontAlgn="auto" latinLnBrk="0" hangingPunct="1">
              <a:lnSpc>
                <a:spcPct val="115000"/>
              </a:lnSpc>
              <a:spcBef>
                <a:spcPts val="0"/>
              </a:spcBef>
              <a:spcAft>
                <a:spcPts val="800"/>
              </a:spcAft>
              <a:buClrTx/>
              <a:buSzTx/>
              <a:buFont typeface="+mj-lt"/>
              <a:buAutoNum type="arabicPeriod"/>
              <a:tabLst/>
              <a:defRPr/>
            </a:pPr>
            <a:r>
              <a:rPr kumimoji="0" lang="en-US" sz="11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hlinkClick r:id="rId8"/>
              </a:rPr>
              <a:t>Rural Business-Cooperative Service</a:t>
            </a:r>
            <a:r>
              <a:rPr kumimoji="0" lang="en-US" sz="11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 </a:t>
            </a:r>
            <a:r>
              <a:rPr kumimoji="0" lang="en-US" sz="11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A USDA program that supports rural residents with funding, training, and education to create jobs and grow businesses.</a:t>
            </a:r>
          </a:p>
          <a:p>
            <a:pPr marL="342900" marR="0" lvl="0" indent="-342900" algn="l" defTabSz="914400" rtl="0" eaLnBrk="1" fontAlgn="auto" latinLnBrk="0" hangingPunct="1">
              <a:lnSpc>
                <a:spcPct val="115000"/>
              </a:lnSpc>
              <a:spcBef>
                <a:spcPts val="0"/>
              </a:spcBef>
              <a:spcAft>
                <a:spcPts val="800"/>
              </a:spcAft>
              <a:buClrTx/>
              <a:buSzTx/>
              <a:buFont typeface="+mj-lt"/>
              <a:buAutoNum type="arabicPeriod"/>
              <a:tabLst/>
              <a:defRPr/>
            </a:pPr>
            <a:r>
              <a:rPr kumimoji="0" lang="en-US" sz="11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hlinkClick r:id="rId9"/>
              </a:rPr>
              <a:t>Rural Ideas Network</a:t>
            </a:r>
            <a:r>
              <a:rPr kumimoji="0" lang="en-US" sz="11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 </a:t>
            </a:r>
            <a:r>
              <a:rPr kumimoji="0" lang="en-US" sz="11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A free community for rural entrepreneurs offering tools, resources, networking, and peer learning opportunities.</a:t>
            </a:r>
          </a:p>
          <a:p>
            <a:pPr marL="342900" marR="0" lvl="0" indent="-342900" algn="l" defTabSz="914400" rtl="0" eaLnBrk="1" fontAlgn="auto" latinLnBrk="0" hangingPunct="1">
              <a:lnSpc>
                <a:spcPct val="115000"/>
              </a:lnSpc>
              <a:spcBef>
                <a:spcPts val="0"/>
              </a:spcBef>
              <a:spcAft>
                <a:spcPts val="800"/>
              </a:spcAft>
              <a:buClrTx/>
              <a:buSzTx/>
              <a:buFont typeface="+mj-lt"/>
              <a:buAutoNum type="arabicPeriod"/>
              <a:tabLst/>
              <a:defRPr/>
            </a:pPr>
            <a:endParaRPr kumimoji="0" lang="en-US" sz="1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055DD819-6C0D-D7D5-C69F-0CD37C79FE51}"/>
              </a:ext>
            </a:extLst>
          </p:cNvPr>
          <p:cNvSpPr>
            <a:spLocks noGrp="1"/>
          </p:cNvSpPr>
          <p:nvPr>
            <p:ph sz="half" idx="2"/>
          </p:nvPr>
        </p:nvSpPr>
        <p:spPr>
          <a:xfrm>
            <a:off x="3935293" y="4831803"/>
            <a:ext cx="3390900" cy="4277591"/>
          </a:xfrm>
        </p:spPr>
        <p:txBody>
          <a:bodyPr>
            <a:noAutofit/>
          </a:bodyPr>
          <a:lstStyle/>
          <a:p>
            <a:pPr>
              <a:lnSpc>
                <a:spcPct val="115000"/>
              </a:lnSpc>
              <a:spcAft>
                <a:spcPts val="800"/>
              </a:spcAft>
              <a:buFont typeface="+mj-lt"/>
              <a:buAutoNum type="arabicPeriod" startAt="6"/>
              <a:defRPr/>
            </a:pPr>
            <a:r>
              <a:rPr kumimoji="0" lang="en-US" sz="1100" b="1" i="0" u="none" strike="noStrike" kern="1200" cap="none" spc="0" normalizeH="0" baseline="0" noProof="0" dirty="0">
                <a:ln>
                  <a:noFill/>
                </a:ln>
                <a:solidFill>
                  <a:srgbClr val="000000"/>
                </a:solidFill>
                <a:effectLst/>
                <a:uLnTx/>
                <a:uFillTx/>
                <a:latin typeface="Times New Roman"/>
                <a:ea typeface="Times New Roman"/>
                <a:cs typeface="Times New Roman"/>
                <a:sym typeface="Times New Roman"/>
                <a:hlinkClick r:id="rId10"/>
              </a:rPr>
              <a:t>Investing in Rural Prosperity</a:t>
            </a:r>
            <a:r>
              <a:rPr kumimoji="0" lang="en-US" sz="1100" b="1" i="0" u="none" strike="noStrike" kern="1200" cap="none" spc="0" normalizeH="0" baseline="0" noProof="0" dirty="0">
                <a:ln>
                  <a:noFill/>
                </a:ln>
                <a:solidFill>
                  <a:srgbClr val="000000"/>
                </a:solidFill>
                <a:effectLst/>
                <a:uLnTx/>
                <a:uFillTx/>
                <a:latin typeface="Times New Roman"/>
                <a:ea typeface="Times New Roman"/>
                <a:cs typeface="Times New Roman"/>
                <a:sym typeface="Times New Roman"/>
              </a:rPr>
              <a:t> – </a:t>
            </a:r>
            <a:r>
              <a:rPr kumimoji="0" lang="en-US" sz="1100" i="0" u="none" strike="noStrike" kern="1200" cap="none" spc="0" normalizeH="0" baseline="0" noProof="0" dirty="0">
                <a:ln>
                  <a:noFill/>
                </a:ln>
                <a:solidFill>
                  <a:srgbClr val="000000"/>
                </a:solidFill>
                <a:effectLst/>
                <a:uLnTx/>
                <a:uFillTx/>
                <a:latin typeface="Times New Roman"/>
                <a:ea typeface="Times New Roman"/>
                <a:cs typeface="Times New Roman"/>
                <a:sym typeface="Times New Roman"/>
              </a:rPr>
              <a:t>Features contributions from 79 authors covering various topics, including support for entrepreneurs. </a:t>
            </a:r>
          </a:p>
          <a:p>
            <a:pPr marL="342900" indent="-342900">
              <a:lnSpc>
                <a:spcPct val="115000"/>
              </a:lnSpc>
              <a:spcAft>
                <a:spcPts val="800"/>
              </a:spcAft>
              <a:buFont typeface="+mj-lt"/>
              <a:buAutoNum type="arabicPeriod" startAt="6"/>
              <a:defRPr/>
            </a:pPr>
            <a:r>
              <a:rPr kumimoji="0" lang="en-US" sz="1100" b="1" i="0" u="none" strike="noStrike" kern="1200" cap="none" spc="0" normalizeH="0" baseline="0" noProof="0" dirty="0">
                <a:ln>
                  <a:noFill/>
                </a:ln>
                <a:solidFill>
                  <a:srgbClr val="000000"/>
                </a:solidFill>
                <a:effectLst/>
                <a:uLnTx/>
                <a:uFillTx/>
                <a:latin typeface="Times New Roman"/>
                <a:ea typeface="Times New Roman"/>
                <a:cs typeface="Times New Roman"/>
                <a:sym typeface="Times New Roman"/>
                <a:hlinkClick r:id="rId11"/>
              </a:rPr>
              <a:t>Resources for Rural Entrepreneurs: A Guide to Planning, Adapting, and Growing Your Business</a:t>
            </a:r>
            <a:r>
              <a:rPr kumimoji="0" lang="en-US" sz="1100" b="1" i="0" u="none" strike="noStrike" kern="1200" cap="none" spc="0" normalizeH="0" baseline="0" noProof="0" dirty="0">
                <a:ln>
                  <a:noFill/>
                </a:ln>
                <a:solidFill>
                  <a:srgbClr val="000000"/>
                </a:solidFill>
                <a:effectLst/>
                <a:uLnTx/>
                <a:uFillTx/>
                <a:latin typeface="Times New Roman"/>
                <a:ea typeface="Times New Roman"/>
                <a:cs typeface="Times New Roman"/>
                <a:sym typeface="Times New Roman"/>
              </a:rPr>
              <a:t> – </a:t>
            </a:r>
            <a:r>
              <a:rPr kumimoji="0" lang="en-US" sz="1100" i="0" u="none" strike="noStrike" kern="1200" cap="none" spc="0" normalizeH="0" baseline="0" noProof="0" dirty="0">
                <a:ln>
                  <a:noFill/>
                </a:ln>
                <a:solidFill>
                  <a:srgbClr val="000000"/>
                </a:solidFill>
                <a:effectLst/>
                <a:uLnTx/>
                <a:uFillTx/>
                <a:latin typeface="Times New Roman"/>
                <a:ea typeface="Times New Roman"/>
                <a:cs typeface="Times New Roman"/>
                <a:sym typeface="Times New Roman"/>
              </a:rPr>
              <a:t>Guide from the USDA on how rural entrepreneurs can use the federal agency and other federal programs to access financing and other assistance to start and expand their business.</a:t>
            </a:r>
          </a:p>
          <a:p>
            <a:pPr marL="342900" indent="-342900">
              <a:lnSpc>
                <a:spcPct val="115000"/>
              </a:lnSpc>
              <a:spcAft>
                <a:spcPts val="800"/>
              </a:spcAft>
              <a:buFont typeface="+mj-lt"/>
              <a:buAutoNum type="arabicPeriod" startAt="6"/>
              <a:defRPr/>
            </a:pPr>
            <a:r>
              <a:rPr kumimoji="0" lang="en-US" sz="1100" b="1" i="0" u="none" strike="noStrike" kern="1200" cap="none" spc="0" normalizeH="0" baseline="0" noProof="0" dirty="0">
                <a:ln>
                  <a:noFill/>
                </a:ln>
                <a:solidFill>
                  <a:srgbClr val="000000"/>
                </a:solidFill>
                <a:effectLst/>
                <a:uLnTx/>
                <a:uFillTx/>
                <a:latin typeface="Times New Roman"/>
                <a:ea typeface="Times New Roman"/>
                <a:cs typeface="Times New Roman"/>
                <a:sym typeface="Times New Roman"/>
                <a:hlinkClick r:id="rId12"/>
              </a:rPr>
              <a:t>Promoting Rural Entrepreneurship and Rural Economic Development</a:t>
            </a:r>
            <a:r>
              <a:rPr kumimoji="0" lang="en-US" sz="1100" b="1" i="0" u="none" strike="noStrike" kern="1200" cap="none" spc="0" normalizeH="0" baseline="0" noProof="0" dirty="0">
                <a:ln>
                  <a:noFill/>
                </a:ln>
                <a:solidFill>
                  <a:srgbClr val="000000"/>
                </a:solidFill>
                <a:effectLst/>
                <a:uLnTx/>
                <a:uFillTx/>
                <a:latin typeface="Times New Roman"/>
                <a:ea typeface="Times New Roman"/>
                <a:cs typeface="Times New Roman"/>
                <a:sym typeface="Times New Roman"/>
              </a:rPr>
              <a:t> – </a:t>
            </a:r>
            <a:r>
              <a:rPr kumimoji="0" lang="en-US" sz="1100" i="0" u="none" strike="noStrike" kern="1200" cap="none" spc="0" normalizeH="0" baseline="0" noProof="0" dirty="0">
                <a:ln>
                  <a:noFill/>
                </a:ln>
                <a:solidFill>
                  <a:srgbClr val="000000"/>
                </a:solidFill>
                <a:effectLst/>
                <a:uLnTx/>
                <a:uFillTx/>
                <a:latin typeface="Times New Roman"/>
                <a:ea typeface="Times New Roman"/>
                <a:cs typeface="Times New Roman"/>
                <a:sym typeface="Times New Roman"/>
              </a:rPr>
              <a:t>Discusses rural entrepreneurs’ economic challenges and the various approaches to solve them. </a:t>
            </a:r>
          </a:p>
          <a:p>
            <a:pPr marL="342900" indent="-342900">
              <a:lnSpc>
                <a:spcPct val="115000"/>
              </a:lnSpc>
              <a:spcAft>
                <a:spcPts val="800"/>
              </a:spcAft>
              <a:buFont typeface="+mj-lt"/>
              <a:buAutoNum type="arabicPeriod" startAt="6"/>
              <a:defRPr/>
            </a:pPr>
            <a:r>
              <a:rPr kumimoji="0" lang="en-US" sz="1100" b="1" i="0" u="none" strike="noStrike" kern="1200" cap="none" spc="0" normalizeH="0" baseline="0" noProof="0" dirty="0">
                <a:ln>
                  <a:noFill/>
                </a:ln>
                <a:solidFill>
                  <a:srgbClr val="000000"/>
                </a:solidFill>
                <a:effectLst/>
                <a:uLnTx/>
                <a:uFillTx/>
                <a:latin typeface="Times New Roman"/>
                <a:ea typeface="Times New Roman"/>
                <a:cs typeface="Times New Roman"/>
                <a:sym typeface="Times New Roman"/>
                <a:hlinkClick r:id="rId13"/>
              </a:rPr>
              <a:t>Rural Entrepreneurship: Lessons Learned from Ecosystem Building in Oregon</a:t>
            </a:r>
            <a:r>
              <a:rPr kumimoji="0" lang="en-US" sz="1100" b="1" i="0" u="none" strike="noStrike" kern="1200" cap="none" spc="0" normalizeH="0" baseline="0" noProof="0" dirty="0">
                <a:ln>
                  <a:noFill/>
                </a:ln>
                <a:solidFill>
                  <a:srgbClr val="000000"/>
                </a:solidFill>
                <a:effectLst/>
                <a:uLnTx/>
                <a:uFillTx/>
                <a:latin typeface="Times New Roman"/>
                <a:ea typeface="Times New Roman"/>
                <a:cs typeface="Times New Roman"/>
                <a:sym typeface="Times New Roman"/>
              </a:rPr>
              <a:t> – </a:t>
            </a:r>
            <a:r>
              <a:rPr kumimoji="0" lang="en-US" sz="1100" i="0" u="none" strike="noStrike" kern="1200" cap="none" spc="0" normalizeH="0" baseline="0" noProof="0" dirty="0">
                <a:ln>
                  <a:noFill/>
                </a:ln>
                <a:solidFill>
                  <a:srgbClr val="000000"/>
                </a:solidFill>
                <a:effectLst/>
                <a:uLnTx/>
                <a:uFillTx/>
                <a:latin typeface="Times New Roman"/>
                <a:ea typeface="Times New Roman"/>
                <a:cs typeface="Times New Roman"/>
                <a:sym typeface="Times New Roman"/>
              </a:rPr>
              <a:t>A nine-lesson</a:t>
            </a:r>
            <a:r>
              <a:rPr lang="en-US" sz="1100" dirty="0">
                <a:solidFill>
                  <a:srgbClr val="000000"/>
                </a:solidFill>
                <a:latin typeface="Times New Roman"/>
                <a:ea typeface="Times New Roman"/>
                <a:cs typeface="Times New Roman"/>
                <a:sym typeface="Times New Roman"/>
              </a:rPr>
              <a:t> PDF to help rural entrepreneurs thrive. </a:t>
            </a:r>
          </a:p>
          <a:p>
            <a:pPr marL="342900" indent="-342900">
              <a:lnSpc>
                <a:spcPct val="115000"/>
              </a:lnSpc>
              <a:spcAft>
                <a:spcPts val="800"/>
              </a:spcAft>
              <a:buFont typeface="+mj-lt"/>
              <a:buAutoNum type="arabicPeriod" startAt="6"/>
              <a:defRPr/>
            </a:pPr>
            <a:r>
              <a:rPr kumimoji="0" lang="en-US" sz="1100" b="1" i="0" u="none" strike="noStrike" kern="1200" cap="none" spc="0" normalizeH="0" baseline="0" noProof="0" dirty="0">
                <a:ln>
                  <a:noFill/>
                </a:ln>
                <a:solidFill>
                  <a:srgbClr val="000000"/>
                </a:solidFill>
                <a:effectLst/>
                <a:uLnTx/>
                <a:uFillTx/>
                <a:latin typeface="Times New Roman"/>
                <a:ea typeface="Times New Roman"/>
                <a:cs typeface="Times New Roman"/>
                <a:sym typeface="Times New Roman"/>
                <a:hlinkClick r:id="rId14"/>
              </a:rPr>
              <a:t>University of Wisconsin Extension Program </a:t>
            </a:r>
            <a:r>
              <a:rPr kumimoji="0" lang="en-US" sz="1100" b="1" i="0" u="none" strike="noStrike" kern="120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100" i="0" u="none" strike="noStrike" kern="1200" cap="none" spc="0" normalizeH="0" baseline="0" noProof="0" dirty="0">
                <a:ln>
                  <a:noFill/>
                </a:ln>
                <a:solidFill>
                  <a:srgbClr val="000000"/>
                </a:solidFill>
                <a:effectLst/>
                <a:uLnTx/>
                <a:uFillTx/>
                <a:latin typeface="Times New Roman"/>
                <a:ea typeface="Times New Roman"/>
                <a:cs typeface="Times New Roman"/>
                <a:sym typeface="Times New Roman"/>
              </a:rPr>
              <a:t>a free webinar series on Tips for Food and Farm Business Success.</a:t>
            </a:r>
          </a:p>
        </p:txBody>
      </p:sp>
      <p:pic>
        <p:nvPicPr>
          <p:cNvPr id="5" name="Picture 4" descr="A picture containing text, clipart&#10;&#10;Description automatically generated">
            <a:hlinkClick r:id="rId15"/>
            <a:extLst>
              <a:ext uri="{FF2B5EF4-FFF2-40B4-BE49-F238E27FC236}">
                <a16:creationId xmlns:a16="http://schemas.microsoft.com/office/drawing/2014/main" id="{08D67888-0C72-4CE8-7025-27D7851BDCE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901864" y="4074420"/>
            <a:ext cx="1900344" cy="757383"/>
          </a:xfrm>
          <a:prstGeom prst="rect">
            <a:avLst/>
          </a:prstGeom>
        </p:spPr>
      </p:pic>
      <p:pic>
        <p:nvPicPr>
          <p:cNvPr id="13" name="Picture 12" descr="Timeline&#10;&#10;Description automatically generated">
            <a:extLst>
              <a:ext uri="{FF2B5EF4-FFF2-40B4-BE49-F238E27FC236}">
                <a16:creationId xmlns:a16="http://schemas.microsoft.com/office/drawing/2014/main" id="{9EDE7B4A-F44F-BC8F-101B-313F9F3B420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165685" y="364604"/>
            <a:ext cx="3441029" cy="3566160"/>
          </a:xfrm>
          <a:prstGeom prst="rect">
            <a:avLst/>
          </a:prstGeom>
        </p:spPr>
      </p:pic>
    </p:spTree>
    <p:extLst>
      <p:ext uri="{BB962C8B-B14F-4D97-AF65-F5344CB8AC3E}">
        <p14:creationId xmlns:p14="http://schemas.microsoft.com/office/powerpoint/2010/main" val="4251456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725032"/>
            <a:ext cx="7772400" cy="1373124"/>
            <a:chOff x="0" y="0"/>
            <a:chExt cx="10363200" cy="1830832"/>
          </a:xfrm>
        </p:grpSpPr>
        <p:sp>
          <p:nvSpPr>
            <p:cNvPr id="3" name="Freeform 3"/>
            <p:cNvSpPr/>
            <p:nvPr/>
          </p:nvSpPr>
          <p:spPr>
            <a:xfrm>
              <a:off x="0" y="0"/>
              <a:ext cx="10363200" cy="1830832"/>
            </a:xfrm>
            <a:custGeom>
              <a:avLst/>
              <a:gdLst/>
              <a:ahLst/>
              <a:cxnLst/>
              <a:rect l="l" t="t" r="r" b="b"/>
              <a:pathLst>
                <a:path w="10363200" h="1830832">
                  <a:moveTo>
                    <a:pt x="0" y="0"/>
                  </a:moveTo>
                  <a:lnTo>
                    <a:pt x="10363200" y="0"/>
                  </a:lnTo>
                  <a:lnTo>
                    <a:pt x="10363200" y="1830832"/>
                  </a:lnTo>
                  <a:lnTo>
                    <a:pt x="0" y="18308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4" name="Freeform 4"/>
            <p:cNvSpPr/>
            <p:nvPr/>
          </p:nvSpPr>
          <p:spPr>
            <a:xfrm>
              <a:off x="0" y="794512"/>
              <a:ext cx="2850187" cy="807299"/>
            </a:xfrm>
            <a:custGeom>
              <a:avLst/>
              <a:gdLst/>
              <a:ahLst/>
              <a:cxnLst/>
              <a:rect l="l" t="t" r="r" b="b"/>
              <a:pathLst>
                <a:path w="2850187" h="807299">
                  <a:moveTo>
                    <a:pt x="0" y="0"/>
                  </a:moveTo>
                  <a:lnTo>
                    <a:pt x="2850187" y="0"/>
                  </a:lnTo>
                  <a:lnTo>
                    <a:pt x="2850187" y="807299"/>
                  </a:lnTo>
                  <a:lnTo>
                    <a:pt x="0" y="807299"/>
                  </a:lnTo>
                  <a:lnTo>
                    <a:pt x="0" y="0"/>
                  </a:lnTo>
                  <a:close/>
                </a:path>
              </a:pathLst>
            </a:custGeom>
            <a:blipFill>
              <a:blip r:embed="rId4"/>
              <a:stretch>
                <a:fillRect t="-8684" b="-8684"/>
              </a:stretch>
            </a:blipFill>
          </p:spPr>
          <p:txBody>
            <a:bodyPr/>
            <a:lstStyle/>
            <a:p>
              <a:endParaRPr lang="en-US"/>
            </a:p>
          </p:txBody>
        </p:sp>
      </p:grpSp>
      <p:sp>
        <p:nvSpPr>
          <p:cNvPr id="5" name="Rectangle 2">
            <a:extLst>
              <a:ext uri="{FF2B5EF4-FFF2-40B4-BE49-F238E27FC236}">
                <a16:creationId xmlns:a16="http://schemas.microsoft.com/office/drawing/2014/main" id="{24EFCB05-6855-46FD-31D3-5476B5506240}"/>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2E3B9B6D-DDEF-00C1-B546-218EBB79DA40}"/>
              </a:ext>
            </a:extLst>
          </p:cNvPr>
          <p:cNvSpPr txBox="1"/>
          <p:nvPr/>
        </p:nvSpPr>
        <p:spPr>
          <a:xfrm>
            <a:off x="676775" y="304800"/>
            <a:ext cx="6418850" cy="8510600"/>
          </a:xfrm>
          <a:prstGeom prst="rect">
            <a:avLst/>
          </a:prstGeom>
          <a:noFill/>
        </p:spPr>
        <p:txBody>
          <a:bodyPr wrap="square" rtlCol="0">
            <a:spAutoFit/>
          </a:bodyPr>
          <a:lstStyle/>
          <a:p>
            <a:pPr>
              <a:lnSpc>
                <a:spcPct val="115000"/>
              </a:lnSpc>
              <a:spcAft>
                <a:spcPts val="800"/>
              </a:spcAft>
            </a:pPr>
            <a:endParaRPr lang="en-US" sz="1200" kern="14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800" b="1" kern="100" dirty="0">
                <a:solidFill>
                  <a:schemeClr val="accent1">
                    <a:lumMod val="75000"/>
                  </a:schemeClr>
                </a:solidFill>
                <a:effectLst/>
                <a:latin typeface="Times New Roman" panose="02020603050405020304" pitchFamily="18" charset="0"/>
                <a:ea typeface="Aptos" panose="020B0004020202020204" pitchFamily="34" charset="0"/>
                <a:cs typeface="Times New Roman" panose="02020603050405020304" pitchFamily="18" charset="0"/>
              </a:rPr>
              <a:t>The Rise of “Job Hugging”: What It Means for Employers</a:t>
            </a:r>
          </a:p>
          <a:p>
            <a:pPr marL="0" marR="0">
              <a:lnSpc>
                <a:spcPct val="115000"/>
              </a:lnSpc>
              <a:spcBef>
                <a:spcPts val="0"/>
              </a:spcBef>
              <a:spcAft>
                <a:spcPts val="800"/>
              </a:spcAft>
            </a:pPr>
            <a:r>
              <a:rPr lang="en-US" sz="1100" i="1" kern="100" dirty="0">
                <a:effectLst/>
                <a:latin typeface="Times New Roman" panose="02020603050405020304" pitchFamily="18" charset="0"/>
                <a:ea typeface="Aptos" panose="020B0004020202020204" pitchFamily="34" charset="0"/>
                <a:cs typeface="Times New Roman" panose="02020603050405020304" pitchFamily="18" charset="0"/>
              </a:rPr>
              <a:t>By: Tami Ursenbach</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For much of the last decade, employers faced constant turnover as job hopping became the norm. Workers—especially younger generations—often left for even small pay increases, leaving organizations scrambling to fill gaps. That cycle is slowing. A new workplace trend known as </a:t>
            </a:r>
            <a:r>
              <a:rPr lang="en-US" sz="1200" i="1" kern="100" dirty="0">
                <a:effectLst/>
                <a:latin typeface="Times New Roman" panose="02020603050405020304" pitchFamily="18" charset="0"/>
                <a:ea typeface="Aptos" panose="020B0004020202020204" pitchFamily="34" charset="0"/>
                <a:cs typeface="Times New Roman" panose="02020603050405020304" pitchFamily="18" charset="0"/>
              </a:rPr>
              <a:t>“job hugging”</a:t>
            </a: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 is gaining traction, as employees are choosing to stay in their roles longer rather than chase marginal gains elsewhere.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For employers, this shift brings both relief and responsibility. On one hand, lower turnover means reduced hiring costs, fewer disruptions, and stronger institutional knowledge. Teams can maintain continuity, and companies can invest in long-term training with greater confidence that employees will remain to apply those skills. In an environment where recruitment expenses and onboarding time can be substantial, retaining employees offers significant savings.</a:t>
            </a:r>
          </a:p>
          <a:p>
            <a:pPr marL="0" marR="0">
              <a:lnSpc>
                <a:spcPct val="115000"/>
              </a:lnSpc>
              <a:spcBef>
                <a:spcPts val="0"/>
              </a:spcBef>
              <a:spcAft>
                <a:spcPts val="800"/>
              </a:spcAft>
            </a:pPr>
            <a:endParaRPr lang="en-US" sz="1200" kern="100" dirty="0">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endParaRPr lang="en-US"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endParaRPr lang="en-US" sz="1200" kern="100" dirty="0">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endParaRPr lang="en-US"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endParaRPr lang="en-US" sz="1200" kern="100" dirty="0">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On the other hand, stability doesn’t mean complacency. Workers are staying in part because the financial rewards of switching jobs have diminished, but they still expect meaningful work, career development, and a positive culture. Employers who see this as an opportunity to deepen engagement rather than take loyalty for granted will reap the biggest benefits. Investing in clear career pathways, internal mobility programs, and supportive leadership can turn “job hugging” into a strategic advantage.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This trend also challenges employers to rethink retention strategies. In the past, pay raises were the primary tool to prevent departures. Now, flexibility, professional growth, and workplace culture are equally important levers. Companies that provide these elements are more likely to build long-term employee loyalty—and avoid the hidden risks of disengagement that can come when workers feel “stuck” instead of “supported.”</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The era of constant turnover is giving way to the </a:t>
            </a:r>
            <a:r>
              <a:rPr lang="en-US" sz="1200" i="1" kern="100" dirty="0">
                <a:effectLst/>
                <a:latin typeface="Times New Roman" panose="02020603050405020304" pitchFamily="18" charset="0"/>
                <a:ea typeface="Aptos" panose="020B0004020202020204" pitchFamily="34" charset="0"/>
                <a:cs typeface="Times New Roman" panose="02020603050405020304" pitchFamily="18" charset="0"/>
              </a:rPr>
              <a:t>Big Stay</a:t>
            </a: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 For employers, the message is clear: job hugging isn’t just about workers holding on—it’s an opening to build a more stable, committed, and productive workforce.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Control 1">
            <a:extLst>
              <a:ext uri="{FF2B5EF4-FFF2-40B4-BE49-F238E27FC236}">
                <a16:creationId xmlns:a16="http://schemas.microsoft.com/office/drawing/2014/main" id="{26F54EC7-E2EA-557B-B231-6BFEF1332D2A}"/>
              </a:ext>
            </a:extLst>
          </p:cNvPr>
          <p:cNvSpPr>
            <a:spLocks noChangeArrowheads="1" noChangeShapeType="1"/>
          </p:cNvSpPr>
          <p:nvPr/>
        </p:nvSpPr>
        <p:spPr bwMode="auto">
          <a:xfrm>
            <a:off x="5233933" y="14192663"/>
            <a:ext cx="2381250" cy="598487"/>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8" name="Picture 7" descr="Text, company name&#10;&#10;Description automatically generated">
            <a:extLst>
              <a:ext uri="{FF2B5EF4-FFF2-40B4-BE49-F238E27FC236}">
                <a16:creationId xmlns:a16="http://schemas.microsoft.com/office/drawing/2014/main" id="{9067FCF2-2993-A390-85D9-91B1B266E7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7054" y="3722436"/>
            <a:ext cx="3098292" cy="1737360"/>
          </a:xfrm>
          <a:prstGeom prst="rect">
            <a:avLst/>
          </a:prstGeom>
        </p:spPr>
      </p:pic>
    </p:spTree>
    <p:extLst>
      <p:ext uri="{BB962C8B-B14F-4D97-AF65-F5344CB8AC3E}">
        <p14:creationId xmlns:p14="http://schemas.microsoft.com/office/powerpoint/2010/main" val="1304422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39810</TotalTime>
  <Words>3571</Words>
  <Application>Microsoft Office PowerPoint</Application>
  <PresentationFormat>Custom</PresentationFormat>
  <Paragraphs>265</Paragraphs>
  <Slides>11</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11</vt:i4>
      </vt:variant>
    </vt:vector>
  </HeadingPairs>
  <TitlesOfParts>
    <vt:vector size="25" baseType="lpstr">
      <vt:lpstr>Wingdings</vt:lpstr>
      <vt:lpstr>Symbol</vt:lpstr>
      <vt:lpstr>Gladiola</vt:lpstr>
      <vt:lpstr>Arial</vt:lpstr>
      <vt:lpstr>Aptos</vt:lpstr>
      <vt:lpstr>Homemade Apple</vt:lpstr>
      <vt:lpstr>Lucida Calligraphy</vt:lpstr>
      <vt:lpstr>Rubik One</vt:lpstr>
      <vt:lpstr>Klein Italics</vt:lpstr>
      <vt:lpstr>Times New Roman</vt:lpstr>
      <vt:lpstr>-apple-system</vt:lpstr>
      <vt:lpstr>Courier New</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Newsletter Temp</dc:title>
  <dc:creator>Michelle Loeber</dc:creator>
  <cp:lastModifiedBy>Beatriz Soto</cp:lastModifiedBy>
  <cp:revision>9</cp:revision>
  <cp:lastPrinted>2025-08-29T16:01:38Z</cp:lastPrinted>
  <dcterms:created xsi:type="dcterms:W3CDTF">2006-08-16T00:00:00Z</dcterms:created>
  <dcterms:modified xsi:type="dcterms:W3CDTF">2025-09-02T21:13:07Z</dcterms:modified>
  <dc:identifier>DAGPzy8UblE</dc:identifier>
</cp:coreProperties>
</file>